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9"/>
  </p:notesMasterIdLst>
  <p:handoutMasterIdLst>
    <p:handoutMasterId r:id="rId110"/>
  </p:handoutMasterIdLst>
  <p:sldIdLst>
    <p:sldId id="256" r:id="rId2"/>
    <p:sldId id="465" r:id="rId3"/>
    <p:sldId id="372" r:id="rId4"/>
    <p:sldId id="339" r:id="rId5"/>
    <p:sldId id="348" r:id="rId6"/>
    <p:sldId id="374" r:id="rId7"/>
    <p:sldId id="352" r:id="rId8"/>
    <p:sldId id="375" r:id="rId9"/>
    <p:sldId id="376" r:id="rId10"/>
    <p:sldId id="377" r:id="rId11"/>
    <p:sldId id="378" r:id="rId12"/>
    <p:sldId id="379" r:id="rId13"/>
    <p:sldId id="380" r:id="rId14"/>
    <p:sldId id="381" r:id="rId15"/>
    <p:sldId id="382" r:id="rId16"/>
    <p:sldId id="383" r:id="rId17"/>
    <p:sldId id="353" r:id="rId18"/>
    <p:sldId id="349" r:id="rId19"/>
    <p:sldId id="384" r:id="rId20"/>
    <p:sldId id="385" r:id="rId21"/>
    <p:sldId id="386" r:id="rId22"/>
    <p:sldId id="387" r:id="rId23"/>
    <p:sldId id="388" r:id="rId24"/>
    <p:sldId id="389" r:id="rId25"/>
    <p:sldId id="390" r:id="rId26"/>
    <p:sldId id="391" r:id="rId27"/>
    <p:sldId id="403" r:id="rId28"/>
    <p:sldId id="392" r:id="rId29"/>
    <p:sldId id="393" r:id="rId30"/>
    <p:sldId id="395" r:id="rId31"/>
    <p:sldId id="396" r:id="rId32"/>
    <p:sldId id="354" r:id="rId33"/>
    <p:sldId id="397" r:id="rId34"/>
    <p:sldId id="398" r:id="rId35"/>
    <p:sldId id="399" r:id="rId36"/>
    <p:sldId id="400" r:id="rId37"/>
    <p:sldId id="401" r:id="rId38"/>
    <p:sldId id="402" r:id="rId39"/>
    <p:sldId id="355" r:id="rId40"/>
    <p:sldId id="404" r:id="rId41"/>
    <p:sldId id="405" r:id="rId42"/>
    <p:sldId id="406" r:id="rId43"/>
    <p:sldId id="407" r:id="rId44"/>
    <p:sldId id="408" r:id="rId45"/>
    <p:sldId id="409" r:id="rId46"/>
    <p:sldId id="410" r:id="rId47"/>
    <p:sldId id="411" r:id="rId48"/>
    <p:sldId id="414" r:id="rId49"/>
    <p:sldId id="412" r:id="rId50"/>
    <p:sldId id="416" r:id="rId51"/>
    <p:sldId id="413" r:id="rId52"/>
    <p:sldId id="415" r:id="rId53"/>
    <p:sldId id="417" r:id="rId54"/>
    <p:sldId id="418" r:id="rId55"/>
    <p:sldId id="419" r:id="rId56"/>
    <p:sldId id="420" r:id="rId57"/>
    <p:sldId id="421" r:id="rId58"/>
    <p:sldId id="422" r:id="rId59"/>
    <p:sldId id="424" r:id="rId60"/>
    <p:sldId id="423" r:id="rId61"/>
    <p:sldId id="425" r:id="rId62"/>
    <p:sldId id="426" r:id="rId63"/>
    <p:sldId id="427" r:id="rId64"/>
    <p:sldId id="428" r:id="rId65"/>
    <p:sldId id="429" r:id="rId66"/>
    <p:sldId id="431" r:id="rId67"/>
    <p:sldId id="432" r:id="rId68"/>
    <p:sldId id="430" r:id="rId69"/>
    <p:sldId id="433" r:id="rId70"/>
    <p:sldId id="434" r:id="rId71"/>
    <p:sldId id="435" r:id="rId72"/>
    <p:sldId id="436" r:id="rId73"/>
    <p:sldId id="437" r:id="rId74"/>
    <p:sldId id="438" r:id="rId75"/>
    <p:sldId id="439" r:id="rId76"/>
    <p:sldId id="440" r:id="rId77"/>
    <p:sldId id="441" r:id="rId78"/>
    <p:sldId id="444" r:id="rId79"/>
    <p:sldId id="445" r:id="rId80"/>
    <p:sldId id="446" r:id="rId81"/>
    <p:sldId id="473" r:id="rId82"/>
    <p:sldId id="449" r:id="rId83"/>
    <p:sldId id="470" r:id="rId84"/>
    <p:sldId id="450" r:id="rId85"/>
    <p:sldId id="471" r:id="rId86"/>
    <p:sldId id="448" r:id="rId87"/>
    <p:sldId id="451" r:id="rId88"/>
    <p:sldId id="472" r:id="rId89"/>
    <p:sldId id="452" r:id="rId90"/>
    <p:sldId id="453" r:id="rId91"/>
    <p:sldId id="454" r:id="rId92"/>
    <p:sldId id="455" r:id="rId93"/>
    <p:sldId id="456" r:id="rId94"/>
    <p:sldId id="457" r:id="rId95"/>
    <p:sldId id="458" r:id="rId96"/>
    <p:sldId id="459" r:id="rId97"/>
    <p:sldId id="460" r:id="rId98"/>
    <p:sldId id="461" r:id="rId99"/>
    <p:sldId id="462" r:id="rId100"/>
    <p:sldId id="463" r:id="rId101"/>
    <p:sldId id="464" r:id="rId102"/>
    <p:sldId id="466" r:id="rId103"/>
    <p:sldId id="467" r:id="rId104"/>
    <p:sldId id="468" r:id="rId105"/>
    <p:sldId id="469" r:id="rId106"/>
    <p:sldId id="442" r:id="rId107"/>
    <p:sldId id="299" r:id="rId10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7900"/>
    <a:srgbClr val="0E4582"/>
    <a:srgbClr val="FFFF66"/>
    <a:srgbClr val="1566BF"/>
    <a:srgbClr val="FFFFCC"/>
    <a:srgbClr val="D9D9D9"/>
    <a:srgbClr val="FBDAAF"/>
    <a:srgbClr val="FFA757"/>
    <a:srgbClr val="000000"/>
    <a:srgbClr val="F8F8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Estilo Médio 2 - Ênfase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9586" autoAdjust="0"/>
  </p:normalViewPr>
  <p:slideViewPr>
    <p:cSldViewPr snapToGrid="0" snapToObjects="1">
      <p:cViewPr varScale="1">
        <p:scale>
          <a:sx n="72" d="100"/>
          <a:sy n="72" d="100"/>
        </p:scale>
        <p:origin x="660" y="6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512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viewProps" Target="viewProp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theme" Target="theme/theme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notesMaster" Target="notesMasters/notesMaster1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handoutMaster" Target="handoutMasters/handout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EBEDC91-EF65-4434-8FD9-C7D03BE14782}" type="doc">
      <dgm:prSet loTypeId="urn:microsoft.com/office/officeart/2005/8/layout/process1" loCatId="process" qsTypeId="urn:microsoft.com/office/officeart/2005/8/quickstyle/simple1" qsCatId="simple" csTypeId="urn:microsoft.com/office/officeart/2005/8/colors/colorful2" csCatId="colorful" phldr="1"/>
      <dgm:spPr/>
    </dgm:pt>
    <dgm:pt modelId="{A244F954-6D65-4066-A83F-8FD1E5EFAC44}">
      <dgm:prSet phldrT="[Texto]"/>
      <dgm:spPr/>
      <dgm:t>
        <a:bodyPr/>
        <a:lstStyle/>
        <a:p>
          <a:r>
            <a:rPr lang="pt-BR" dirty="0" err="1"/>
            <a:t>Template</a:t>
          </a:r>
          <a:endParaRPr lang="pt-BR" dirty="0"/>
        </a:p>
      </dgm:t>
    </dgm:pt>
    <dgm:pt modelId="{99A41EB0-1611-4256-BE7A-7FF3FA841BDC}" type="parTrans" cxnId="{6D808556-E121-4A50-8180-17FB1529FCDA}">
      <dgm:prSet/>
      <dgm:spPr/>
      <dgm:t>
        <a:bodyPr/>
        <a:lstStyle/>
        <a:p>
          <a:endParaRPr lang="pt-BR"/>
        </a:p>
      </dgm:t>
    </dgm:pt>
    <dgm:pt modelId="{EFB0C8CC-36DC-4E42-AFF8-70CC985114AA}" type="sibTrans" cxnId="{6D808556-E121-4A50-8180-17FB1529FCDA}">
      <dgm:prSet/>
      <dgm:spPr/>
      <dgm:t>
        <a:bodyPr/>
        <a:lstStyle/>
        <a:p>
          <a:endParaRPr lang="pt-BR"/>
        </a:p>
      </dgm:t>
    </dgm:pt>
    <dgm:pt modelId="{337AAC8A-10B5-4A65-A1ED-804BC5130974}">
      <dgm:prSet phldrT="[Texto]"/>
      <dgm:spPr/>
      <dgm:t>
        <a:bodyPr/>
        <a:lstStyle/>
        <a:p>
          <a:r>
            <a:rPr lang="pt-BR" dirty="0" err="1"/>
            <a:t>Model</a:t>
          </a:r>
          <a:endParaRPr lang="pt-BR" dirty="0"/>
        </a:p>
      </dgm:t>
    </dgm:pt>
    <dgm:pt modelId="{8D394C43-8CA7-47C3-8B52-A6799A3F05F1}" type="parTrans" cxnId="{D976C885-2074-4CEA-9164-C572206E62FC}">
      <dgm:prSet/>
      <dgm:spPr/>
      <dgm:t>
        <a:bodyPr/>
        <a:lstStyle/>
        <a:p>
          <a:endParaRPr lang="pt-BR"/>
        </a:p>
      </dgm:t>
    </dgm:pt>
    <dgm:pt modelId="{ABDFDF54-2C4D-4942-86A0-8EC4F80726C2}" type="sibTrans" cxnId="{D976C885-2074-4CEA-9164-C572206E62FC}">
      <dgm:prSet/>
      <dgm:spPr/>
      <dgm:t>
        <a:bodyPr/>
        <a:lstStyle/>
        <a:p>
          <a:endParaRPr lang="pt-BR"/>
        </a:p>
      </dgm:t>
    </dgm:pt>
    <dgm:pt modelId="{C89CE309-A316-40BA-A299-70BE8151EE8B}">
      <dgm:prSet phldrT="[Texto]"/>
      <dgm:spPr/>
      <dgm:t>
        <a:bodyPr/>
        <a:lstStyle/>
        <a:p>
          <a:r>
            <a:rPr lang="pt-BR" dirty="0"/>
            <a:t>Output Gerado</a:t>
          </a:r>
        </a:p>
      </dgm:t>
    </dgm:pt>
    <dgm:pt modelId="{927140C7-D2EB-4667-878E-F4C573D20424}" type="parTrans" cxnId="{3277323D-1D95-4DEA-82C2-BB307D853617}">
      <dgm:prSet/>
      <dgm:spPr/>
      <dgm:t>
        <a:bodyPr/>
        <a:lstStyle/>
        <a:p>
          <a:endParaRPr lang="pt-BR"/>
        </a:p>
      </dgm:t>
    </dgm:pt>
    <dgm:pt modelId="{26AF370E-6267-4D8C-B1E2-826507796AC6}" type="sibTrans" cxnId="{3277323D-1D95-4DEA-82C2-BB307D853617}">
      <dgm:prSet/>
      <dgm:spPr/>
      <dgm:t>
        <a:bodyPr/>
        <a:lstStyle/>
        <a:p>
          <a:endParaRPr lang="pt-BR"/>
        </a:p>
      </dgm:t>
    </dgm:pt>
    <dgm:pt modelId="{A78057C5-ACB4-467E-859F-BCB96EDFE30F}" type="pres">
      <dgm:prSet presAssocID="{FEBEDC91-EF65-4434-8FD9-C7D03BE14782}" presName="Name0" presStyleCnt="0">
        <dgm:presLayoutVars>
          <dgm:dir/>
          <dgm:resizeHandles val="exact"/>
        </dgm:presLayoutVars>
      </dgm:prSet>
      <dgm:spPr/>
    </dgm:pt>
    <dgm:pt modelId="{BC9A9934-A6E1-4983-9246-5988CBC8FAA6}" type="pres">
      <dgm:prSet presAssocID="{A244F954-6D65-4066-A83F-8FD1E5EFAC44}" presName="node" presStyleLbl="node1" presStyleIdx="0" presStyleCnt="3">
        <dgm:presLayoutVars>
          <dgm:bulletEnabled val="1"/>
        </dgm:presLayoutVars>
      </dgm:prSet>
      <dgm:spPr/>
    </dgm:pt>
    <dgm:pt modelId="{F1C3C9A7-5FD4-440D-A201-9B14E0E7975D}" type="pres">
      <dgm:prSet presAssocID="{EFB0C8CC-36DC-4E42-AFF8-70CC985114AA}" presName="sibTrans" presStyleLbl="sibTrans2D1" presStyleIdx="0" presStyleCnt="2"/>
      <dgm:spPr/>
    </dgm:pt>
    <dgm:pt modelId="{081ACEAE-9731-40EC-A392-76230979E760}" type="pres">
      <dgm:prSet presAssocID="{EFB0C8CC-36DC-4E42-AFF8-70CC985114AA}" presName="connectorText" presStyleLbl="sibTrans2D1" presStyleIdx="0" presStyleCnt="2"/>
      <dgm:spPr/>
    </dgm:pt>
    <dgm:pt modelId="{F41F65C4-AB97-475C-B869-79184FAE3378}" type="pres">
      <dgm:prSet presAssocID="{337AAC8A-10B5-4A65-A1ED-804BC5130974}" presName="node" presStyleLbl="node1" presStyleIdx="1" presStyleCnt="3">
        <dgm:presLayoutVars>
          <dgm:bulletEnabled val="1"/>
        </dgm:presLayoutVars>
      </dgm:prSet>
      <dgm:spPr/>
    </dgm:pt>
    <dgm:pt modelId="{9916A3B6-B862-4D26-A95A-1F78791F5CC6}" type="pres">
      <dgm:prSet presAssocID="{ABDFDF54-2C4D-4942-86A0-8EC4F80726C2}" presName="sibTrans" presStyleLbl="sibTrans2D1" presStyleIdx="1" presStyleCnt="2"/>
      <dgm:spPr/>
    </dgm:pt>
    <dgm:pt modelId="{D4AE6BBE-C09C-4A6D-A0A4-7B12CCDEC4F2}" type="pres">
      <dgm:prSet presAssocID="{ABDFDF54-2C4D-4942-86A0-8EC4F80726C2}" presName="connectorText" presStyleLbl="sibTrans2D1" presStyleIdx="1" presStyleCnt="2"/>
      <dgm:spPr/>
    </dgm:pt>
    <dgm:pt modelId="{E3F00730-C0F4-47F8-A6F8-9A4633271200}" type="pres">
      <dgm:prSet presAssocID="{C89CE309-A316-40BA-A299-70BE8151EE8B}" presName="node" presStyleLbl="node1" presStyleIdx="2" presStyleCnt="3">
        <dgm:presLayoutVars>
          <dgm:bulletEnabled val="1"/>
        </dgm:presLayoutVars>
      </dgm:prSet>
      <dgm:spPr/>
    </dgm:pt>
  </dgm:ptLst>
  <dgm:cxnLst>
    <dgm:cxn modelId="{0B514B10-FDB3-47D9-96E9-55246117F681}" type="presOf" srcId="{EFB0C8CC-36DC-4E42-AFF8-70CC985114AA}" destId="{081ACEAE-9731-40EC-A392-76230979E760}" srcOrd="1" destOrd="0" presId="urn:microsoft.com/office/officeart/2005/8/layout/process1"/>
    <dgm:cxn modelId="{1E010D1F-7084-429D-AB43-09402B049EBC}" type="presOf" srcId="{337AAC8A-10B5-4A65-A1ED-804BC5130974}" destId="{F41F65C4-AB97-475C-B869-79184FAE3378}" srcOrd="0" destOrd="0" presId="urn:microsoft.com/office/officeart/2005/8/layout/process1"/>
    <dgm:cxn modelId="{3277323D-1D95-4DEA-82C2-BB307D853617}" srcId="{FEBEDC91-EF65-4434-8FD9-C7D03BE14782}" destId="{C89CE309-A316-40BA-A299-70BE8151EE8B}" srcOrd="2" destOrd="0" parTransId="{927140C7-D2EB-4667-878E-F4C573D20424}" sibTransId="{26AF370E-6267-4D8C-B1E2-826507796AC6}"/>
    <dgm:cxn modelId="{2C6B996B-AC6C-4E29-BBD0-41D634B985E3}" type="presOf" srcId="{ABDFDF54-2C4D-4942-86A0-8EC4F80726C2}" destId="{9916A3B6-B862-4D26-A95A-1F78791F5CC6}" srcOrd="0" destOrd="0" presId="urn:microsoft.com/office/officeart/2005/8/layout/process1"/>
    <dgm:cxn modelId="{6D808556-E121-4A50-8180-17FB1529FCDA}" srcId="{FEBEDC91-EF65-4434-8FD9-C7D03BE14782}" destId="{A244F954-6D65-4066-A83F-8FD1E5EFAC44}" srcOrd="0" destOrd="0" parTransId="{99A41EB0-1611-4256-BE7A-7FF3FA841BDC}" sibTransId="{EFB0C8CC-36DC-4E42-AFF8-70CC985114AA}"/>
    <dgm:cxn modelId="{DF22C283-C4FB-4712-9B74-A956F5724C2F}" type="presOf" srcId="{A244F954-6D65-4066-A83F-8FD1E5EFAC44}" destId="{BC9A9934-A6E1-4983-9246-5988CBC8FAA6}" srcOrd="0" destOrd="0" presId="urn:microsoft.com/office/officeart/2005/8/layout/process1"/>
    <dgm:cxn modelId="{D976C885-2074-4CEA-9164-C572206E62FC}" srcId="{FEBEDC91-EF65-4434-8FD9-C7D03BE14782}" destId="{337AAC8A-10B5-4A65-A1ED-804BC5130974}" srcOrd="1" destOrd="0" parTransId="{8D394C43-8CA7-47C3-8B52-A6799A3F05F1}" sibTransId="{ABDFDF54-2C4D-4942-86A0-8EC4F80726C2}"/>
    <dgm:cxn modelId="{0CEBB4B5-58D8-414B-9B87-0DFCA569ADB0}" type="presOf" srcId="{FEBEDC91-EF65-4434-8FD9-C7D03BE14782}" destId="{A78057C5-ACB4-467E-859F-BCB96EDFE30F}" srcOrd="0" destOrd="0" presId="urn:microsoft.com/office/officeart/2005/8/layout/process1"/>
    <dgm:cxn modelId="{C2D4AEC0-2754-4D7E-B722-265330B54F69}" type="presOf" srcId="{EFB0C8CC-36DC-4E42-AFF8-70CC985114AA}" destId="{F1C3C9A7-5FD4-440D-A201-9B14E0E7975D}" srcOrd="0" destOrd="0" presId="urn:microsoft.com/office/officeart/2005/8/layout/process1"/>
    <dgm:cxn modelId="{06BBADE2-D71E-490B-9176-B926CA89913A}" type="presOf" srcId="{ABDFDF54-2C4D-4942-86A0-8EC4F80726C2}" destId="{D4AE6BBE-C09C-4A6D-A0A4-7B12CCDEC4F2}" srcOrd="1" destOrd="0" presId="urn:microsoft.com/office/officeart/2005/8/layout/process1"/>
    <dgm:cxn modelId="{949E42F6-1436-427D-9EC4-C1BD86020197}" type="presOf" srcId="{C89CE309-A316-40BA-A299-70BE8151EE8B}" destId="{E3F00730-C0F4-47F8-A6F8-9A4633271200}" srcOrd="0" destOrd="0" presId="urn:microsoft.com/office/officeart/2005/8/layout/process1"/>
    <dgm:cxn modelId="{32A9F9EE-4C54-44F8-B099-F554348D907A}" type="presParOf" srcId="{A78057C5-ACB4-467E-859F-BCB96EDFE30F}" destId="{BC9A9934-A6E1-4983-9246-5988CBC8FAA6}" srcOrd="0" destOrd="0" presId="urn:microsoft.com/office/officeart/2005/8/layout/process1"/>
    <dgm:cxn modelId="{8EE36F9E-B793-4E01-9B08-22586E44DD2A}" type="presParOf" srcId="{A78057C5-ACB4-467E-859F-BCB96EDFE30F}" destId="{F1C3C9A7-5FD4-440D-A201-9B14E0E7975D}" srcOrd="1" destOrd="0" presId="urn:microsoft.com/office/officeart/2005/8/layout/process1"/>
    <dgm:cxn modelId="{3610086E-8F08-4B04-BF9B-7B0887D32886}" type="presParOf" srcId="{F1C3C9A7-5FD4-440D-A201-9B14E0E7975D}" destId="{081ACEAE-9731-40EC-A392-76230979E760}" srcOrd="0" destOrd="0" presId="urn:microsoft.com/office/officeart/2005/8/layout/process1"/>
    <dgm:cxn modelId="{40ED3F0A-5406-4A95-A4A6-AD911144B050}" type="presParOf" srcId="{A78057C5-ACB4-467E-859F-BCB96EDFE30F}" destId="{F41F65C4-AB97-475C-B869-79184FAE3378}" srcOrd="2" destOrd="0" presId="urn:microsoft.com/office/officeart/2005/8/layout/process1"/>
    <dgm:cxn modelId="{3A4F67D1-D174-41DF-B9DF-6776EB01A49F}" type="presParOf" srcId="{A78057C5-ACB4-467E-859F-BCB96EDFE30F}" destId="{9916A3B6-B862-4D26-A95A-1F78791F5CC6}" srcOrd="3" destOrd="0" presId="urn:microsoft.com/office/officeart/2005/8/layout/process1"/>
    <dgm:cxn modelId="{EB98EE87-6C8C-414C-8959-6523A1F97E32}" type="presParOf" srcId="{9916A3B6-B862-4D26-A95A-1F78791F5CC6}" destId="{D4AE6BBE-C09C-4A6D-A0A4-7B12CCDEC4F2}" srcOrd="0" destOrd="0" presId="urn:microsoft.com/office/officeart/2005/8/layout/process1"/>
    <dgm:cxn modelId="{593C231B-B34F-48AE-BC3F-75A3ECA36544}" type="presParOf" srcId="{A78057C5-ACB4-467E-859F-BCB96EDFE30F}" destId="{E3F00730-C0F4-47F8-A6F8-9A4633271200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C9A9934-A6E1-4983-9246-5988CBC8FAA6}">
      <dsp:nvSpPr>
        <dsp:cNvPr id="0" name=""/>
        <dsp:cNvSpPr/>
      </dsp:nvSpPr>
      <dsp:spPr>
        <a:xfrm>
          <a:off x="8222" y="1848396"/>
          <a:ext cx="2457699" cy="147461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900" kern="1200" dirty="0" err="1"/>
            <a:t>Template</a:t>
          </a:r>
          <a:endParaRPr lang="pt-BR" sz="3900" kern="1200" dirty="0"/>
        </a:p>
      </dsp:txBody>
      <dsp:txXfrm>
        <a:off x="51412" y="1891586"/>
        <a:ext cx="2371319" cy="1388239"/>
      </dsp:txXfrm>
    </dsp:sp>
    <dsp:sp modelId="{F1C3C9A7-5FD4-440D-A201-9B14E0E7975D}">
      <dsp:nvSpPr>
        <dsp:cNvPr id="0" name=""/>
        <dsp:cNvSpPr/>
      </dsp:nvSpPr>
      <dsp:spPr>
        <a:xfrm>
          <a:off x="2711692" y="2280951"/>
          <a:ext cx="521032" cy="609509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2600" kern="1200"/>
        </a:p>
      </dsp:txBody>
      <dsp:txXfrm>
        <a:off x="2711692" y="2402853"/>
        <a:ext cx="364722" cy="365705"/>
      </dsp:txXfrm>
    </dsp:sp>
    <dsp:sp modelId="{F41F65C4-AB97-475C-B869-79184FAE3378}">
      <dsp:nvSpPr>
        <dsp:cNvPr id="0" name=""/>
        <dsp:cNvSpPr/>
      </dsp:nvSpPr>
      <dsp:spPr>
        <a:xfrm>
          <a:off x="3449002" y="1848396"/>
          <a:ext cx="2457699" cy="1474619"/>
        </a:xfrm>
        <a:prstGeom prst="roundRect">
          <a:avLst>
            <a:gd name="adj" fmla="val 10000"/>
          </a:avLst>
        </a:prstGeom>
        <a:solidFill>
          <a:schemeClr val="accent2">
            <a:hueOff val="354155"/>
            <a:satOff val="-43470"/>
            <a:lumOff val="-803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900" kern="1200" dirty="0" err="1"/>
            <a:t>Model</a:t>
          </a:r>
          <a:endParaRPr lang="pt-BR" sz="3900" kern="1200" dirty="0"/>
        </a:p>
      </dsp:txBody>
      <dsp:txXfrm>
        <a:off x="3492192" y="1891586"/>
        <a:ext cx="2371319" cy="1388239"/>
      </dsp:txXfrm>
    </dsp:sp>
    <dsp:sp modelId="{9916A3B6-B862-4D26-A95A-1F78791F5CC6}">
      <dsp:nvSpPr>
        <dsp:cNvPr id="0" name=""/>
        <dsp:cNvSpPr/>
      </dsp:nvSpPr>
      <dsp:spPr>
        <a:xfrm>
          <a:off x="6152472" y="2280951"/>
          <a:ext cx="521032" cy="609509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708311"/>
            <a:satOff val="-86940"/>
            <a:lumOff val="-1607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2600" kern="1200"/>
        </a:p>
      </dsp:txBody>
      <dsp:txXfrm>
        <a:off x="6152472" y="2402853"/>
        <a:ext cx="364722" cy="365705"/>
      </dsp:txXfrm>
    </dsp:sp>
    <dsp:sp modelId="{E3F00730-C0F4-47F8-A6F8-9A4633271200}">
      <dsp:nvSpPr>
        <dsp:cNvPr id="0" name=""/>
        <dsp:cNvSpPr/>
      </dsp:nvSpPr>
      <dsp:spPr>
        <a:xfrm>
          <a:off x="6889782" y="1848396"/>
          <a:ext cx="2457699" cy="1474619"/>
        </a:xfrm>
        <a:prstGeom prst="roundRect">
          <a:avLst>
            <a:gd name="adj" fmla="val 10000"/>
          </a:avLst>
        </a:prstGeom>
        <a:solidFill>
          <a:schemeClr val="accent2">
            <a:hueOff val="708311"/>
            <a:satOff val="-86940"/>
            <a:lumOff val="-1607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900" kern="1200" dirty="0"/>
            <a:t>Output Gerado</a:t>
          </a:r>
        </a:p>
      </dsp:txBody>
      <dsp:txXfrm>
        <a:off x="6932972" y="1891586"/>
        <a:ext cx="2371319" cy="138823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D438B4-F6DA-9D4B-8FC7-92B505C93CB3}" type="datetimeFigureOut">
              <a:rPr lang="en-US" smtClean="0"/>
              <a:pPr/>
              <a:t>8/1/2019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F82948-CEA3-D44D-BA55-550EEE767F3E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93192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83C727-9D73-7F40-8061-06ABE4C74132}" type="datetimeFigureOut">
              <a:rPr lang="en-US" smtClean="0"/>
              <a:pPr/>
              <a:t>8/1/2019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08947D-4FC8-B147-A586-704FDF054745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53722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emf"/><Relationship Id="rId4" Type="http://schemas.openxmlformats.org/officeDocument/2006/relationships/image" Target="../media/image10.emf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emf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emf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emf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emf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ura-Az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lue-LOW.pn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82"/>
          <a:stretch/>
        </p:blipFill>
        <p:spPr>
          <a:xfrm rot="5400000">
            <a:off x="2655981" y="-2655977"/>
            <a:ext cx="6880044" cy="12192000"/>
          </a:xfrm>
          <a:prstGeom prst="rect">
            <a:avLst/>
          </a:prstGeom>
        </p:spPr>
      </p:pic>
      <p:sp>
        <p:nvSpPr>
          <p:cNvPr id="18" name="Date Placeholder 6"/>
          <p:cNvSpPr txBox="1">
            <a:spLocks/>
          </p:cNvSpPr>
          <p:nvPr userDrawn="1"/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200" dirty="0">
              <a:solidFill>
                <a:srgbClr val="FFFFFF"/>
              </a:solidFill>
            </a:endParaRPr>
          </a:p>
        </p:txBody>
      </p:sp>
      <p:pic>
        <p:nvPicPr>
          <p:cNvPr id="22" name="Picture 21" descr="Atento_Logo_RGB_White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1973" y="6069129"/>
            <a:ext cx="2394119" cy="719509"/>
          </a:xfrm>
          <a:prstGeom prst="rect">
            <a:avLst/>
          </a:prstGeom>
        </p:spPr>
      </p:pic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5346700" y="6351951"/>
            <a:ext cx="2844800" cy="365125"/>
          </a:xfrm>
        </p:spPr>
        <p:txBody>
          <a:bodyPr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23807260-C969-914F-AD0A-04BD61B761B7}" type="datetime1">
              <a:rPr lang="en-US" smtClean="0"/>
              <a:t>8/1/2019</a:t>
            </a:fld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940800" y="6351951"/>
            <a:ext cx="2844800" cy="365125"/>
          </a:xfr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5F4A2847-875C-2443-A47C-A1072635091D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2451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Perfi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tento_Logo_RGB_AtentoBlue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6510" y="6063654"/>
            <a:ext cx="2412337" cy="724984"/>
          </a:xfrm>
          <a:prstGeom prst="rect">
            <a:avLst/>
          </a:prstGeom>
        </p:spPr>
      </p:pic>
      <p:sp>
        <p:nvSpPr>
          <p:cNvPr id="14" name="Picture Placeholder 2"/>
          <p:cNvSpPr>
            <a:spLocks noGrp="1"/>
          </p:cNvSpPr>
          <p:nvPr>
            <p:ph type="pic" idx="1"/>
          </p:nvPr>
        </p:nvSpPr>
        <p:spPr>
          <a:xfrm>
            <a:off x="809877" y="1737081"/>
            <a:ext cx="3367699" cy="264933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15" name="Picture Placeholder 2"/>
          <p:cNvSpPr>
            <a:spLocks noGrp="1"/>
          </p:cNvSpPr>
          <p:nvPr>
            <p:ph type="pic" idx="13"/>
          </p:nvPr>
        </p:nvSpPr>
        <p:spPr>
          <a:xfrm>
            <a:off x="4504104" y="1737081"/>
            <a:ext cx="3367699" cy="264933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idx="14"/>
          </p:nvPr>
        </p:nvSpPr>
        <p:spPr>
          <a:xfrm>
            <a:off x="8169905" y="1727213"/>
            <a:ext cx="3367699" cy="264933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5346700" y="6351951"/>
            <a:ext cx="2844800" cy="365125"/>
          </a:xfrm>
        </p:spPr>
        <p:txBody>
          <a:bodyPr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7F7F7F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631C1138-8E52-CD4D-BC1C-56C404C4493F}" type="datetime1">
              <a:rPr lang="en-US" smtClean="0"/>
              <a:t>8/1/2019</a:t>
            </a:fld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940800" y="6351951"/>
            <a:ext cx="2844800" cy="365125"/>
          </a:xfr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7F7F7F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5F4A2847-875C-2443-A47C-A1072635091D}" type="slidenum">
              <a:rPr lang="en-US" smtClean="0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9028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-Derecha-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tento_Logo_RGB_AtentoBlue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6510" y="6063654"/>
            <a:ext cx="2412337" cy="72498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943532" y="5486237"/>
            <a:ext cx="294139" cy="22060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943532" y="1488404"/>
            <a:ext cx="294139" cy="220604"/>
          </a:xfrm>
          <a:prstGeom prst="rect">
            <a:avLst/>
          </a:prstGeom>
        </p:spPr>
      </p:pic>
      <p:sp>
        <p:nvSpPr>
          <p:cNvPr id="8" name="Picture Placeholder 2"/>
          <p:cNvSpPr>
            <a:spLocks noGrp="1"/>
          </p:cNvSpPr>
          <p:nvPr>
            <p:ph type="pic" idx="1"/>
          </p:nvPr>
        </p:nvSpPr>
        <p:spPr>
          <a:xfrm>
            <a:off x="5130075" y="1630584"/>
            <a:ext cx="7061925" cy="395601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5346700" y="6351951"/>
            <a:ext cx="2844800" cy="365125"/>
          </a:xfrm>
        </p:spPr>
        <p:txBody>
          <a:bodyPr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7F7F7F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94A3C581-3F81-8049-A71A-3D3631636B2C}" type="datetime1">
              <a:rPr lang="en-US" smtClean="0"/>
              <a:t>8/1/2019</a:t>
            </a:fld>
            <a:endParaRPr lang="en-US" dirty="0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940800" y="6351951"/>
            <a:ext cx="2844800" cy="365125"/>
          </a:xfr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7F7F7F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5F4A2847-875C-2443-A47C-A1072635091D}" type="slidenum">
              <a:rPr lang="en-US" smtClean="0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4011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-Med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tento_Logo_RGB_AtentoBlue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6510" y="6063654"/>
            <a:ext cx="2412337" cy="72498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943532" y="5486237"/>
            <a:ext cx="294139" cy="22060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943532" y="1488403"/>
            <a:ext cx="294139" cy="220604"/>
          </a:xfrm>
          <a:prstGeom prst="rect">
            <a:avLst/>
          </a:prstGeom>
        </p:spPr>
      </p:pic>
      <p:sp>
        <p:nvSpPr>
          <p:cNvPr id="8" name="Picture Placeholder 2"/>
          <p:cNvSpPr>
            <a:spLocks noGrp="1"/>
          </p:cNvSpPr>
          <p:nvPr>
            <p:ph type="pic" idx="1"/>
          </p:nvPr>
        </p:nvSpPr>
        <p:spPr>
          <a:xfrm>
            <a:off x="5130075" y="1630584"/>
            <a:ext cx="7061925" cy="395601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10"/>
          </p:nvPr>
        </p:nvSpPr>
        <p:spPr>
          <a:xfrm>
            <a:off x="5346700" y="6351951"/>
            <a:ext cx="2844800" cy="365125"/>
          </a:xfrm>
        </p:spPr>
        <p:txBody>
          <a:bodyPr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7F7F7F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F82FEA10-D150-B549-9E82-645DC995EE6D}" type="datetime1">
              <a:rPr lang="en-US" smtClean="0"/>
              <a:t>8/1/2019</a:t>
            </a:fld>
            <a:endParaRPr lang="en-US" dirty="0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940800" y="6351951"/>
            <a:ext cx="2844800" cy="365125"/>
          </a:xfr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7F7F7F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5F4A2847-875C-2443-A47C-A1072635091D}" type="slidenum">
              <a:rPr lang="en-US" smtClean="0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8318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2Azul-Derech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3E848-102A-3643-A3D8-1AD4444B8E4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5994400" y="0"/>
            <a:ext cx="6197600" cy="6858000"/>
          </a:xfrm>
          <a:prstGeom prst="rect">
            <a:avLst/>
          </a:prstGeom>
          <a:solidFill>
            <a:srgbClr val="0E458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4" name="Picture 13" descr="Atento_Logo_RGB_AtentoOrange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4173" y="6057578"/>
            <a:ext cx="2454571" cy="737676"/>
          </a:xfrm>
          <a:prstGeom prst="rect">
            <a:avLst/>
          </a:prstGeom>
        </p:spPr>
      </p:pic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5346700" y="6351951"/>
            <a:ext cx="2844800" cy="365125"/>
          </a:xfrm>
        </p:spPr>
        <p:txBody>
          <a:bodyPr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80047E6F-C709-D745-A3CC-7A2CA372235A}" type="datetime1">
              <a:rPr lang="en-US" smtClean="0"/>
              <a:t>8/1/2019</a:t>
            </a:fld>
            <a:endParaRPr lang="en-US" dirty="0"/>
          </a:p>
        </p:txBody>
      </p:sp>
      <p:sp>
        <p:nvSpPr>
          <p:cNvPr id="11" name="Slide Number Placeholder 5"/>
          <p:cNvSpPr txBox="1">
            <a:spLocks/>
          </p:cNvSpPr>
          <p:nvPr userDrawn="1"/>
        </p:nvSpPr>
        <p:spPr>
          <a:xfrm>
            <a:off x="8940800" y="63519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fontAlgn="auto" latinLnBrk="0" hangingPunct="1">
              <a:spcBef>
                <a:spcPts val="0"/>
              </a:spcBef>
              <a:spcAft>
                <a:spcPts val="0"/>
              </a:spcAft>
              <a:defRPr sz="12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5F4A2847-875C-2443-A47C-A1072635091D}" type="slidenum">
              <a:rPr lang="en-US" sz="1200" smtClean="0"/>
              <a:pPr>
                <a:defRPr/>
              </a:pPr>
              <a:t>‹nº›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1293199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2Azul-Izquier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1" y="0"/>
            <a:ext cx="611592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4" name="Imagen 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6117" y="6291522"/>
            <a:ext cx="1699608" cy="260144"/>
          </a:xfrm>
          <a:prstGeom prst="rect">
            <a:avLst/>
          </a:prstGeom>
        </p:spPr>
      </p:pic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5346700" y="6351951"/>
            <a:ext cx="2844800" cy="365125"/>
          </a:xfrm>
        </p:spPr>
        <p:txBody>
          <a:bodyPr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7F7F7F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53B7FE9C-1F07-F543-AC4E-BB1031F1D067}" type="datetime1">
              <a:rPr lang="en-US" smtClean="0"/>
              <a:t>8/1/2019</a:t>
            </a:fld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940800" y="6351951"/>
            <a:ext cx="2844800" cy="365125"/>
          </a:xfr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7F7F7F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5F4A2847-875C-2443-A47C-A1072635091D}" type="slidenum">
              <a:rPr lang="en-US" smtClean="0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3521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2Azul-B-Derech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3E848-102A-3643-A3D8-1AD4444B8E4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5994400" y="0"/>
            <a:ext cx="619760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4" name="Picture 13" descr="Atento_Logo_RGB_AtentoOrange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4173" y="6057578"/>
            <a:ext cx="2454571" cy="737676"/>
          </a:xfrm>
          <a:prstGeom prst="rect">
            <a:avLst/>
          </a:prstGeom>
        </p:spPr>
      </p:pic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5346700" y="6351951"/>
            <a:ext cx="2844800" cy="365125"/>
          </a:xfrm>
        </p:spPr>
        <p:txBody>
          <a:bodyPr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754910BA-5314-AB46-AEFF-B770B37A9362}" type="datetime1">
              <a:rPr lang="en-US" smtClean="0"/>
              <a:t>8/1/2019</a:t>
            </a:fld>
            <a:endParaRPr lang="en-US" dirty="0"/>
          </a:p>
        </p:txBody>
      </p:sp>
      <p:sp>
        <p:nvSpPr>
          <p:cNvPr id="11" name="Slide Number Placeholder 5"/>
          <p:cNvSpPr txBox="1">
            <a:spLocks/>
          </p:cNvSpPr>
          <p:nvPr userDrawn="1"/>
        </p:nvSpPr>
        <p:spPr>
          <a:xfrm>
            <a:off x="8940800" y="63519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fontAlgn="auto" latinLnBrk="0" hangingPunct="1">
              <a:spcBef>
                <a:spcPts val="0"/>
              </a:spcBef>
              <a:spcAft>
                <a:spcPts val="0"/>
              </a:spcAft>
              <a:defRPr sz="12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5F4A2847-875C-2443-A47C-A1072635091D}" type="slidenum">
              <a:rPr lang="en-US" sz="1200" smtClean="0"/>
              <a:pPr>
                <a:defRPr/>
              </a:pPr>
              <a:t>‹nº›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8031916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2Azul-B-Izquier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1" y="0"/>
            <a:ext cx="6115921" cy="6858000"/>
          </a:xfrm>
          <a:prstGeom prst="rect">
            <a:avLst/>
          </a:prstGeom>
          <a:solidFill>
            <a:srgbClr val="1566B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4" name="Imagen 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6117" y="6291522"/>
            <a:ext cx="1699608" cy="260144"/>
          </a:xfrm>
          <a:prstGeom prst="rect">
            <a:avLst/>
          </a:prstGeom>
        </p:spPr>
      </p:pic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5346700" y="6351951"/>
            <a:ext cx="2844800" cy="365125"/>
          </a:xfrm>
        </p:spPr>
        <p:txBody>
          <a:bodyPr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7F7F7F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DDAE7765-D3B5-694D-AEBC-56C226760DC8}" type="datetime1">
              <a:rPr lang="en-US" smtClean="0"/>
              <a:t>8/1/2019</a:t>
            </a:fld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940800" y="6351951"/>
            <a:ext cx="2844800" cy="365125"/>
          </a:xfr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7F7F7F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5F4A2847-875C-2443-A47C-A1072635091D}" type="slidenum">
              <a:rPr lang="en-US" smtClean="0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19540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2Gris-Izquier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1" y="0"/>
            <a:ext cx="6115921" cy="6858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4" name="Imagen 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6117" y="6291522"/>
            <a:ext cx="1699608" cy="260144"/>
          </a:xfrm>
          <a:prstGeom prst="rect">
            <a:avLst/>
          </a:prstGeom>
        </p:spPr>
      </p:pic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5346700" y="6351951"/>
            <a:ext cx="2844800" cy="365125"/>
          </a:xfrm>
        </p:spPr>
        <p:txBody>
          <a:bodyPr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7F7F7F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ACB3B073-AD34-8242-BA06-84B61F0E2DA0}" type="datetime1">
              <a:rPr lang="en-US" smtClean="0"/>
              <a:t>8/1/2019</a:t>
            </a:fld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940800" y="6351951"/>
            <a:ext cx="2844800" cy="365125"/>
          </a:xfr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7F7F7F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5F4A2847-875C-2443-A47C-A1072635091D}" type="slidenum">
              <a:rPr lang="en-US" smtClean="0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71155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2Gris-Derech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3E848-102A-3643-A3D8-1AD4444B8E4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5994400" y="0"/>
            <a:ext cx="6197600" cy="6858000"/>
          </a:xfrm>
          <a:prstGeom prst="rect">
            <a:avLst/>
          </a:prstGeom>
          <a:solidFill>
            <a:srgbClr val="7F7F7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4" name="Picture 13" descr="Atento_Logo_RGB_AtentoOrange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4173" y="6057578"/>
            <a:ext cx="2454571" cy="737676"/>
          </a:xfrm>
          <a:prstGeom prst="rect">
            <a:avLst/>
          </a:prstGeom>
        </p:spPr>
      </p:pic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5346700" y="6351951"/>
            <a:ext cx="2844800" cy="365125"/>
          </a:xfrm>
        </p:spPr>
        <p:txBody>
          <a:bodyPr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AA8CFC09-3E6C-474F-AB0A-37F1A63F24B7}" type="datetime1">
              <a:rPr lang="en-US" smtClean="0"/>
              <a:t>8/1/2019</a:t>
            </a:fld>
            <a:endParaRPr lang="en-US" dirty="0"/>
          </a:p>
        </p:txBody>
      </p:sp>
      <p:sp>
        <p:nvSpPr>
          <p:cNvPr id="11" name="Slide Number Placeholder 5"/>
          <p:cNvSpPr txBox="1">
            <a:spLocks/>
          </p:cNvSpPr>
          <p:nvPr userDrawn="1"/>
        </p:nvSpPr>
        <p:spPr>
          <a:xfrm>
            <a:off x="8940800" y="63519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fontAlgn="auto" latinLnBrk="0" hangingPunct="1">
              <a:spcBef>
                <a:spcPts val="0"/>
              </a:spcBef>
              <a:spcAft>
                <a:spcPts val="0"/>
              </a:spcAft>
              <a:defRPr sz="12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5F4A2847-875C-2443-A47C-A1072635091D}" type="slidenum">
              <a:rPr lang="en-US" sz="1200" smtClean="0"/>
              <a:pPr>
                <a:defRPr/>
              </a:pPr>
              <a:t>‹nº›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97594114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2Naranja-Derech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tento_Logo_RGB_AtentoBlue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6510" y="6063654"/>
            <a:ext cx="2412337" cy="724984"/>
          </a:xfrm>
          <a:prstGeom prst="rect">
            <a:avLst/>
          </a:prstGeom>
        </p:spPr>
      </p:pic>
      <p:pic>
        <p:nvPicPr>
          <p:cNvPr id="5" name="Picture 4" descr="fondo-naranja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6077" y="0"/>
            <a:ext cx="6115924" cy="6858000"/>
          </a:xfrm>
          <a:prstGeom prst="rect">
            <a:avLst/>
          </a:prstGeom>
          <a:solidFill>
            <a:srgbClr val="7F7F7F"/>
          </a:solidFill>
        </p:spPr>
      </p:pic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5346700" y="6351951"/>
            <a:ext cx="2844800" cy="365125"/>
          </a:xfrm>
        </p:spPr>
        <p:txBody>
          <a:bodyPr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536B7183-3568-DB47-8F73-AE6AAD7C40DA}" type="datetime1">
              <a:rPr lang="en-US" smtClean="0"/>
              <a:t>8/1/2019</a:t>
            </a:fld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940800" y="6351951"/>
            <a:ext cx="2844800" cy="365125"/>
          </a:xfr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5F4A2847-875C-2443-A47C-A1072635091D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7553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ura-Naranj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Orange-LOW.pn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32"/>
          <a:stretch/>
        </p:blipFill>
        <p:spPr>
          <a:xfrm rot="16200000">
            <a:off x="2654136" y="-2654137"/>
            <a:ext cx="6883730" cy="12191999"/>
          </a:xfrm>
          <a:prstGeom prst="rect">
            <a:avLst/>
          </a:prstGeom>
        </p:spPr>
      </p:pic>
      <p:pic>
        <p:nvPicPr>
          <p:cNvPr id="8" name="Picture 7" descr="Atento_Logo_RGB_White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1973" y="6069129"/>
            <a:ext cx="2394119" cy="719509"/>
          </a:xfrm>
          <a:prstGeom prst="rect">
            <a:avLst/>
          </a:prstGeom>
        </p:spPr>
      </p:pic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5346700" y="6351951"/>
            <a:ext cx="2844800" cy="365125"/>
          </a:xfrm>
        </p:spPr>
        <p:txBody>
          <a:bodyPr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9ABE0E1F-968A-604B-98C6-F8C3389FE369}" type="datetime1">
              <a:rPr lang="en-US" smtClean="0"/>
              <a:t>8/1/2019</a:t>
            </a:fld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940800" y="6351951"/>
            <a:ext cx="2844800" cy="365125"/>
          </a:xfr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5F4A2847-875C-2443-A47C-A1072635091D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14378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2Naranja-Izquier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fondo-naranja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6115924" cy="6858000"/>
          </a:xfrm>
          <a:prstGeom prst="rect">
            <a:avLst/>
          </a:prstGeom>
        </p:spPr>
      </p:pic>
      <p:pic>
        <p:nvPicPr>
          <p:cNvPr id="4" name="Imagen 9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6117" y="6291522"/>
            <a:ext cx="1699608" cy="260144"/>
          </a:xfrm>
          <a:prstGeom prst="rect">
            <a:avLst/>
          </a:prstGeom>
        </p:spPr>
      </p:pic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5346700" y="6351951"/>
            <a:ext cx="2844800" cy="365125"/>
          </a:xfrm>
        </p:spPr>
        <p:txBody>
          <a:bodyPr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7F7F7F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90719F62-8979-7A42-8A40-315665229094}" type="datetime1">
              <a:rPr lang="en-US" smtClean="0"/>
              <a:t>8/1/2019</a:t>
            </a:fld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940800" y="6351951"/>
            <a:ext cx="2844800" cy="365125"/>
          </a:xfr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7F7F7F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5F4A2847-875C-2443-A47C-A1072635091D}" type="slidenum">
              <a:rPr lang="en-US" smtClean="0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26688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-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tento_Logo_RGB_AtentoBlue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6510" y="6063654"/>
            <a:ext cx="2412337" cy="724984"/>
          </a:xfrm>
          <a:prstGeom prst="rect">
            <a:avLst/>
          </a:prstGeom>
        </p:spPr>
      </p:pic>
      <p:grpSp>
        <p:nvGrpSpPr>
          <p:cNvPr id="23" name="Group 22"/>
          <p:cNvGrpSpPr/>
          <p:nvPr userDrawn="1"/>
        </p:nvGrpSpPr>
        <p:grpSpPr>
          <a:xfrm>
            <a:off x="7102006" y="1617794"/>
            <a:ext cx="4193519" cy="3282191"/>
            <a:chOff x="5071691" y="2113067"/>
            <a:chExt cx="3145139" cy="3282191"/>
          </a:xfrm>
        </p:grpSpPr>
        <p:pic>
          <p:nvPicPr>
            <p:cNvPr id="6" name="Picture 5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5071691" y="2113067"/>
              <a:ext cx="310683" cy="310683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7906147" y="2113067"/>
              <a:ext cx="310683" cy="310683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5071691" y="5084575"/>
              <a:ext cx="310683" cy="310683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7906147" y="5084575"/>
              <a:ext cx="310683" cy="310683"/>
            </a:xfrm>
            <a:prstGeom prst="rect">
              <a:avLst/>
            </a:prstGeom>
          </p:spPr>
        </p:pic>
      </p:grpSp>
      <p:sp>
        <p:nvSpPr>
          <p:cNvPr id="9" name="Picture Placeholder 2"/>
          <p:cNvSpPr>
            <a:spLocks noGrp="1"/>
          </p:cNvSpPr>
          <p:nvPr>
            <p:ph type="pic" idx="1"/>
          </p:nvPr>
        </p:nvSpPr>
        <p:spPr>
          <a:xfrm>
            <a:off x="7351196" y="1811786"/>
            <a:ext cx="3699947" cy="291071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10"/>
          </p:nvPr>
        </p:nvSpPr>
        <p:spPr>
          <a:xfrm>
            <a:off x="5346700" y="6351951"/>
            <a:ext cx="2844800" cy="365125"/>
          </a:xfrm>
        </p:spPr>
        <p:txBody>
          <a:bodyPr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7F7F7F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8096A61E-1E1F-5A49-84B9-05EBF546FE2B}" type="datetime1">
              <a:rPr lang="en-US" smtClean="0"/>
              <a:t>8/1/2019</a:t>
            </a:fld>
            <a:endParaRPr lang="en-US" dirty="0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940800" y="6351951"/>
            <a:ext cx="2844800" cy="365125"/>
          </a:xfr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7F7F7F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5F4A2847-875C-2443-A47C-A1072635091D}" type="slidenum">
              <a:rPr lang="en-US" smtClean="0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42844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uraNaranja-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Orange-LOW.pn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848"/>
          <a:stretch/>
        </p:blipFill>
        <p:spPr>
          <a:xfrm rot="16200000">
            <a:off x="-444664" y="444665"/>
            <a:ext cx="6883730" cy="5994396"/>
          </a:xfrm>
          <a:prstGeom prst="rect">
            <a:avLst/>
          </a:prstGeom>
        </p:spPr>
      </p:pic>
      <p:pic>
        <p:nvPicPr>
          <p:cNvPr id="4" name="Imagen 9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6117" y="6291522"/>
            <a:ext cx="1699608" cy="260144"/>
          </a:xfrm>
          <a:prstGeom prst="rect">
            <a:avLst/>
          </a:prstGeom>
        </p:spPr>
      </p:pic>
      <p:sp>
        <p:nvSpPr>
          <p:cNvPr id="8" name="Picture Placeholder 2"/>
          <p:cNvSpPr>
            <a:spLocks noGrp="1"/>
          </p:cNvSpPr>
          <p:nvPr>
            <p:ph type="pic" idx="1"/>
          </p:nvPr>
        </p:nvSpPr>
        <p:spPr>
          <a:xfrm>
            <a:off x="5996392" y="1"/>
            <a:ext cx="6195608" cy="685799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10"/>
          </p:nvPr>
        </p:nvSpPr>
        <p:spPr>
          <a:xfrm>
            <a:off x="5346700" y="6351951"/>
            <a:ext cx="2844800" cy="365125"/>
          </a:xfrm>
        </p:spPr>
        <p:txBody>
          <a:bodyPr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7F7F7F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C8207EC6-23B9-6740-BD7C-2408F744D3BB}" type="datetime1">
              <a:rPr lang="en-US" smtClean="0"/>
              <a:t>8/1/2019</a:t>
            </a:fld>
            <a:endParaRPr lang="en-US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940800" y="6351951"/>
            <a:ext cx="2844800" cy="365125"/>
          </a:xfr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7F7F7F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5F4A2847-875C-2443-A47C-A1072635091D}" type="slidenum">
              <a:rPr lang="en-US" smtClean="0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62617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uraAzul-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lue-LOW.pn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824"/>
          <a:stretch/>
        </p:blipFill>
        <p:spPr>
          <a:xfrm rot="5400000">
            <a:off x="-442821" y="442825"/>
            <a:ext cx="6880044" cy="5994396"/>
          </a:xfrm>
          <a:prstGeom prst="rect">
            <a:avLst/>
          </a:prstGeom>
        </p:spPr>
      </p:pic>
      <p:pic>
        <p:nvPicPr>
          <p:cNvPr id="4" name="Imagen 9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6117" y="6291522"/>
            <a:ext cx="1699608" cy="260144"/>
          </a:xfrm>
          <a:prstGeom prst="rect">
            <a:avLst/>
          </a:prstGeom>
        </p:spPr>
      </p:pic>
      <p:sp>
        <p:nvSpPr>
          <p:cNvPr id="8" name="Picture Placeholder 2"/>
          <p:cNvSpPr>
            <a:spLocks noGrp="1"/>
          </p:cNvSpPr>
          <p:nvPr>
            <p:ph type="pic" idx="1"/>
          </p:nvPr>
        </p:nvSpPr>
        <p:spPr>
          <a:xfrm>
            <a:off x="5996392" y="1"/>
            <a:ext cx="6195608" cy="685799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5346700" y="6351951"/>
            <a:ext cx="2844800" cy="365125"/>
          </a:xfrm>
        </p:spPr>
        <p:txBody>
          <a:bodyPr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7F7F7F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1CB01355-4C0C-124D-AFA9-AC1DE4EFFD81}" type="datetime1">
              <a:rPr lang="en-US" smtClean="0"/>
              <a:t>8/1/2019</a:t>
            </a:fld>
            <a:endParaRPr lang="en-US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940800" y="6351951"/>
            <a:ext cx="2844800" cy="365125"/>
          </a:xfr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7F7F7F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5F4A2847-875C-2443-A47C-A1072635091D}" type="slidenum">
              <a:rPr lang="en-US" smtClean="0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80986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x-Texturas-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Orange-LOW.pn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848"/>
          <a:stretch/>
        </p:blipFill>
        <p:spPr>
          <a:xfrm rot="16200000">
            <a:off x="-398756" y="398757"/>
            <a:ext cx="6883730" cy="6086211"/>
          </a:xfrm>
          <a:prstGeom prst="rect">
            <a:avLst/>
          </a:prstGeom>
        </p:spPr>
      </p:pic>
      <p:pic>
        <p:nvPicPr>
          <p:cNvPr id="8" name="Picture 7" descr="Blue-LOW.png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824"/>
          <a:stretch/>
        </p:blipFill>
        <p:spPr>
          <a:xfrm rot="5400000">
            <a:off x="5699083" y="387130"/>
            <a:ext cx="6880044" cy="610578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467720" y="234890"/>
            <a:ext cx="5386185" cy="6388614"/>
          </a:xfrm>
          <a:prstGeom prst="rect">
            <a:avLst/>
          </a:prstGeom>
        </p:spPr>
      </p:pic>
      <p:pic>
        <p:nvPicPr>
          <p:cNvPr id="5" name="Imagen 9"/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6117" y="6291522"/>
            <a:ext cx="1699608" cy="260144"/>
          </a:xfrm>
          <a:prstGeom prst="rect">
            <a:avLst/>
          </a:prstGeom>
        </p:spPr>
      </p:pic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5346700" y="6351951"/>
            <a:ext cx="2844800" cy="365125"/>
          </a:xfrm>
        </p:spPr>
        <p:txBody>
          <a:bodyPr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E13C927A-8C28-ED46-A7CA-FF1E2F665C1F}" type="datetime1">
              <a:rPr lang="en-US" smtClean="0"/>
              <a:t>8/1/2019</a:t>
            </a:fld>
            <a:endParaRPr lang="en-US" dirty="0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940800" y="6351951"/>
            <a:ext cx="2844800" cy="365125"/>
          </a:xfr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5F4A2847-875C-2443-A47C-A1072635091D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51636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eca-Atento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1489591"/>
            <a:ext cx="12192000" cy="3935658"/>
          </a:xfrm>
          <a:prstGeom prst="rect">
            <a:avLst/>
          </a:prstGeom>
          <a:solidFill>
            <a:srgbClr val="0E458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7" name="Picture 6" descr="Atento_Logo_RGB_AtentoBlue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6510" y="6063654"/>
            <a:ext cx="2412337" cy="724984"/>
          </a:xfrm>
          <a:prstGeom prst="rect">
            <a:avLst/>
          </a:prstGeom>
        </p:spPr>
      </p:pic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5346700" y="6351951"/>
            <a:ext cx="2844800" cy="365125"/>
          </a:xfrm>
        </p:spPr>
        <p:txBody>
          <a:bodyPr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7F7F7F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B55BD64A-C93F-0C4E-9C40-FD373483E3FC}" type="datetime1">
              <a:rPr lang="en-US" smtClean="0"/>
              <a:t>8/1/2019</a:t>
            </a:fld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940800" y="6351951"/>
            <a:ext cx="2844800" cy="365125"/>
          </a:xfr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7F7F7F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5F4A2847-875C-2443-A47C-A1072635091D}" type="slidenum">
              <a:rPr lang="en-US" smtClean="0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39147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eca-Azul-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tento_Logo_RGB_AtentoBlue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6510" y="6063654"/>
            <a:ext cx="2412337" cy="724984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0" y="1489591"/>
            <a:ext cx="12192000" cy="393565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5346700" y="6351951"/>
            <a:ext cx="2844800" cy="365125"/>
          </a:xfrm>
        </p:spPr>
        <p:txBody>
          <a:bodyPr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7F7F7F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926041CB-7A21-2844-BB7A-DE1C8844B1E2}" type="datetime1">
              <a:rPr lang="en-US" smtClean="0"/>
              <a:t>8/1/2019</a:t>
            </a:fld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940800" y="6351951"/>
            <a:ext cx="2844800" cy="365125"/>
          </a:xfr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7F7F7F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5F4A2847-875C-2443-A47C-A1072635091D}" type="slidenum">
              <a:rPr lang="en-US" smtClean="0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13117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eca-Gr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tento_Logo_RGB_AtentoBlue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6510" y="6063654"/>
            <a:ext cx="2412337" cy="724984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0" y="1489591"/>
            <a:ext cx="12192000" cy="3935658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10"/>
          </p:nvPr>
        </p:nvSpPr>
        <p:spPr>
          <a:xfrm>
            <a:off x="5346700" y="6351951"/>
            <a:ext cx="2844800" cy="365125"/>
          </a:xfrm>
        </p:spPr>
        <p:txBody>
          <a:bodyPr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7F7F7F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8256AE08-110D-DE4D-8E2E-4E826D04C72D}" type="datetime1">
              <a:rPr lang="en-US" smtClean="0"/>
              <a:t>8/1/2019</a:t>
            </a:fld>
            <a:endParaRPr lang="en-US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940800" y="6351951"/>
            <a:ext cx="2844800" cy="365125"/>
          </a:xfr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7F7F7F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5F4A2847-875C-2443-A47C-A1072635091D}" type="slidenum">
              <a:rPr lang="en-US" smtClean="0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72746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eca-Naranj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ondo-naranja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1489590"/>
            <a:ext cx="12192000" cy="3935659"/>
          </a:xfrm>
          <a:prstGeom prst="rect">
            <a:avLst/>
          </a:prstGeom>
        </p:spPr>
      </p:pic>
      <p:pic>
        <p:nvPicPr>
          <p:cNvPr id="7" name="Picture 6" descr="Atento_Logo_RGB_AtentoBlue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6510" y="6063654"/>
            <a:ext cx="2412337" cy="724984"/>
          </a:xfrm>
          <a:prstGeom prst="rect">
            <a:avLst/>
          </a:prstGeom>
        </p:spPr>
      </p:pic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5346700" y="6351951"/>
            <a:ext cx="2844800" cy="365125"/>
          </a:xfrm>
        </p:spPr>
        <p:txBody>
          <a:bodyPr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7F7F7F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C9B1754D-3DC0-9344-9579-675CDF9A5AC3}" type="datetime1">
              <a:rPr lang="en-US" smtClean="0"/>
              <a:t>8/1/2019</a:t>
            </a:fld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940800" y="6351951"/>
            <a:ext cx="2844800" cy="365125"/>
          </a:xfr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7F7F7F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5F4A2847-875C-2443-A47C-A1072635091D}" type="slidenum">
              <a:rPr lang="en-US" smtClean="0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70566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ura-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lue-LOW.pn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82"/>
          <a:stretch/>
        </p:blipFill>
        <p:spPr>
          <a:xfrm rot="5400000">
            <a:off x="2655981" y="-2655977"/>
            <a:ext cx="6880044" cy="1219200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6117" y="6291522"/>
            <a:ext cx="1699608" cy="26014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4">
            <a:alphaModFix amt="42000"/>
          </a:blip>
          <a:srcRect r="14789" b="11136"/>
          <a:stretch/>
        </p:blipFill>
        <p:spPr>
          <a:xfrm>
            <a:off x="258720" y="157342"/>
            <a:ext cx="11689264" cy="6563940"/>
          </a:xfrm>
          <a:prstGeom prst="rect">
            <a:avLst/>
          </a:prstGeom>
        </p:spPr>
      </p:pic>
      <p:sp>
        <p:nvSpPr>
          <p:cNvPr id="16" name="Date Placeholder 3"/>
          <p:cNvSpPr>
            <a:spLocks noGrp="1"/>
          </p:cNvSpPr>
          <p:nvPr>
            <p:ph type="dt" sz="half" idx="10"/>
          </p:nvPr>
        </p:nvSpPr>
        <p:spPr>
          <a:xfrm>
            <a:off x="5346700" y="6351951"/>
            <a:ext cx="2844800" cy="365125"/>
          </a:xfrm>
        </p:spPr>
        <p:txBody>
          <a:bodyPr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6D7EDA76-D79F-1748-9E68-51092A7B49FD}" type="datetime1">
              <a:rPr lang="en-US" smtClean="0"/>
              <a:t>8/1/2019</a:t>
            </a:fld>
            <a:endParaRPr lang="en-US" dirty="0"/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940800" y="6351951"/>
            <a:ext cx="2844800" cy="365125"/>
          </a:xfr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5F4A2847-875C-2443-A47C-A1072635091D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7203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-Az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tento_Logo_RGB_AtentoBlue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6510" y="6063654"/>
            <a:ext cx="2412337" cy="724984"/>
          </a:xfrm>
          <a:prstGeom prst="rect">
            <a:avLst/>
          </a:prstGeom>
        </p:spPr>
      </p:pic>
      <p:sp>
        <p:nvSpPr>
          <p:cNvPr id="15" name="Content Placeholder 13"/>
          <p:cNvSpPr>
            <a:spLocks noGrp="1"/>
          </p:cNvSpPr>
          <p:nvPr>
            <p:ph sz="quarter" idx="13"/>
          </p:nvPr>
        </p:nvSpPr>
        <p:spPr>
          <a:xfrm>
            <a:off x="630768" y="1598614"/>
            <a:ext cx="10951633" cy="4186237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4"/>
          </p:nvPr>
        </p:nvSpPr>
        <p:spPr>
          <a:xfrm>
            <a:off x="630768" y="274638"/>
            <a:ext cx="8106833" cy="436562"/>
          </a:xfrm>
        </p:spPr>
        <p:txBody>
          <a:bodyPr>
            <a:noAutofit/>
          </a:bodyPr>
          <a:lstStyle>
            <a:lvl1pPr marL="0" indent="0">
              <a:buNone/>
              <a:defRPr sz="2400" b="1">
                <a:solidFill>
                  <a:schemeClr val="bg2"/>
                </a:solidFill>
              </a:defRPr>
            </a:lvl1pPr>
            <a:lvl2pPr>
              <a:defRPr sz="2400">
                <a:solidFill>
                  <a:schemeClr val="bg2"/>
                </a:solidFill>
              </a:defRPr>
            </a:lvl2pPr>
            <a:lvl3pPr>
              <a:defRPr sz="2400">
                <a:solidFill>
                  <a:schemeClr val="bg2"/>
                </a:solidFill>
              </a:defRPr>
            </a:lvl3pPr>
            <a:lvl4pPr>
              <a:defRPr sz="2400">
                <a:solidFill>
                  <a:schemeClr val="bg2"/>
                </a:solidFill>
              </a:defRPr>
            </a:lvl4pPr>
            <a:lvl5pPr>
              <a:defRPr sz="2400">
                <a:solidFill>
                  <a:schemeClr val="bg2"/>
                </a:solidFill>
              </a:defRPr>
            </a:lvl5pPr>
          </a:lstStyle>
          <a:p>
            <a:pPr lvl="0"/>
            <a:r>
              <a:rPr lang="es-ES_tradnl" dirty="0" err="1"/>
              <a:t>Click</a:t>
            </a:r>
            <a:r>
              <a:rPr lang="es-ES_tradnl" dirty="0"/>
              <a:t> </a:t>
            </a:r>
            <a:r>
              <a:rPr lang="es-ES_tradnl" dirty="0" err="1"/>
              <a:t>to</a:t>
            </a:r>
            <a:r>
              <a:rPr lang="es-ES_tradnl" dirty="0"/>
              <a:t> </a:t>
            </a:r>
            <a:r>
              <a:rPr lang="es-ES_tradnl" dirty="0" err="1"/>
              <a:t>edit</a:t>
            </a:r>
            <a:r>
              <a:rPr lang="es-ES_tradnl" dirty="0"/>
              <a:t> Master </a:t>
            </a:r>
            <a:r>
              <a:rPr lang="es-ES_tradnl" dirty="0" err="1"/>
              <a:t>text</a:t>
            </a:r>
            <a:r>
              <a:rPr lang="es-ES_tradnl" dirty="0"/>
              <a:t> </a:t>
            </a:r>
            <a:r>
              <a:rPr lang="es-ES_tradnl" dirty="0" err="1"/>
              <a:t>styles</a:t>
            </a:r>
            <a:endParaRPr lang="en-US" dirty="0"/>
          </a:p>
        </p:txBody>
      </p:sp>
      <p:sp>
        <p:nvSpPr>
          <p:cNvPr id="22" name="Text Placeholder 19"/>
          <p:cNvSpPr>
            <a:spLocks noGrp="1"/>
          </p:cNvSpPr>
          <p:nvPr>
            <p:ph type="body" sz="quarter" idx="15"/>
          </p:nvPr>
        </p:nvSpPr>
        <p:spPr>
          <a:xfrm>
            <a:off x="630768" y="679203"/>
            <a:ext cx="8106833" cy="436562"/>
          </a:xfrm>
        </p:spPr>
        <p:txBody>
          <a:bodyPr>
            <a:noAutofit/>
          </a:bodyPr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  <a:lvl2pPr>
              <a:defRPr sz="2400">
                <a:solidFill>
                  <a:schemeClr val="bg2"/>
                </a:solidFill>
              </a:defRPr>
            </a:lvl2pPr>
            <a:lvl3pPr>
              <a:defRPr sz="2400">
                <a:solidFill>
                  <a:schemeClr val="bg2"/>
                </a:solidFill>
              </a:defRPr>
            </a:lvl3pPr>
            <a:lvl4pPr>
              <a:defRPr sz="2400">
                <a:solidFill>
                  <a:schemeClr val="bg2"/>
                </a:solidFill>
              </a:defRPr>
            </a:lvl4pPr>
            <a:lvl5pPr>
              <a:defRPr sz="2400">
                <a:solidFill>
                  <a:schemeClr val="bg2"/>
                </a:solidFill>
              </a:defRPr>
            </a:lvl5pPr>
          </a:lstStyle>
          <a:p>
            <a:pPr lvl="0"/>
            <a:r>
              <a:rPr lang="es-ES_tradnl" dirty="0" err="1"/>
              <a:t>Click</a:t>
            </a:r>
            <a:r>
              <a:rPr lang="es-ES_tradnl" dirty="0"/>
              <a:t> </a:t>
            </a:r>
            <a:r>
              <a:rPr lang="es-ES_tradnl" dirty="0" err="1"/>
              <a:t>to</a:t>
            </a:r>
            <a:r>
              <a:rPr lang="es-ES_tradnl" dirty="0"/>
              <a:t> </a:t>
            </a:r>
            <a:r>
              <a:rPr lang="es-ES_tradnl" dirty="0" err="1"/>
              <a:t>edit</a:t>
            </a:r>
            <a:r>
              <a:rPr lang="es-ES_tradnl" dirty="0"/>
              <a:t> Master </a:t>
            </a:r>
            <a:r>
              <a:rPr lang="es-ES_tradnl" dirty="0" err="1"/>
              <a:t>text</a:t>
            </a:r>
            <a:r>
              <a:rPr lang="es-ES_tradnl" dirty="0"/>
              <a:t> </a:t>
            </a:r>
            <a:r>
              <a:rPr lang="es-ES_tradnl" dirty="0" err="1"/>
              <a:t>styles</a:t>
            </a:r>
            <a:endParaRPr lang="en-US" dirty="0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5346700" y="6351951"/>
            <a:ext cx="2844800" cy="365125"/>
          </a:xfrm>
        </p:spPr>
        <p:txBody>
          <a:bodyPr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802B69B4-8CF1-9141-9550-15536FB9705A}" type="datetime1">
              <a:rPr lang="en-US" smtClean="0"/>
              <a:t>8/1/2019</a:t>
            </a:fld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940800" y="6351951"/>
            <a:ext cx="2844800" cy="365125"/>
          </a:xfr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5F4A2847-875C-2443-A47C-A1072635091D}" type="slidenum">
              <a:rPr lang="en-US" smtClean="0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17719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ura-Naranja-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Orange-LOW.pn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32"/>
          <a:stretch/>
        </p:blipFill>
        <p:spPr>
          <a:xfrm rot="16200000">
            <a:off x="2654136" y="-2654137"/>
            <a:ext cx="6883730" cy="12191999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6117" y="6291522"/>
            <a:ext cx="1699608" cy="26014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4">
            <a:alphaModFix amt="72000"/>
          </a:blip>
          <a:srcRect r="14789" b="11136"/>
          <a:stretch/>
        </p:blipFill>
        <p:spPr>
          <a:xfrm>
            <a:off x="258720" y="157342"/>
            <a:ext cx="11689264" cy="6563940"/>
          </a:xfrm>
          <a:prstGeom prst="rect">
            <a:avLst/>
          </a:prstGeom>
        </p:spPr>
      </p:pic>
      <p:sp>
        <p:nvSpPr>
          <p:cNvPr id="13" name="Date Placeholder 3"/>
          <p:cNvSpPr>
            <a:spLocks noGrp="1"/>
          </p:cNvSpPr>
          <p:nvPr>
            <p:ph type="dt" sz="half" idx="10"/>
          </p:nvPr>
        </p:nvSpPr>
        <p:spPr>
          <a:xfrm>
            <a:off x="5346700" y="6351951"/>
            <a:ext cx="2844800" cy="365125"/>
          </a:xfrm>
        </p:spPr>
        <p:txBody>
          <a:bodyPr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DA2C2A74-3C81-AC44-A983-69BB37E231C0}" type="datetime1">
              <a:rPr lang="en-US" smtClean="0"/>
              <a:t>8/1/2019</a:t>
            </a:fld>
            <a:endParaRPr lang="en-US" dirty="0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940800" y="6351951"/>
            <a:ext cx="2844800" cy="365125"/>
          </a:xfr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5F4A2847-875C-2443-A47C-A1072635091D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12554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id-Iconos-AzulAte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E458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alphaModFix amt="44000"/>
          </a:blip>
          <a:stretch>
            <a:fillRect/>
          </a:stretch>
        </p:blipFill>
        <p:spPr>
          <a:xfrm>
            <a:off x="188161" y="234349"/>
            <a:ext cx="11830383" cy="639758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6117" y="6291522"/>
            <a:ext cx="1699608" cy="260144"/>
          </a:xfrm>
          <a:prstGeom prst="rect">
            <a:avLst/>
          </a:prstGeom>
        </p:spPr>
      </p:pic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5346700" y="6351951"/>
            <a:ext cx="2844800" cy="365125"/>
          </a:xfrm>
        </p:spPr>
        <p:txBody>
          <a:bodyPr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481AE774-DEEE-CD4E-AA20-3DDD492204F6}" type="datetime1">
              <a:rPr lang="en-US" smtClean="0"/>
              <a:t>8/1/2019</a:t>
            </a:fld>
            <a:endParaRPr lang="en-US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940800" y="6351951"/>
            <a:ext cx="2844800" cy="365125"/>
          </a:xfr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5F4A2847-875C-2443-A47C-A1072635091D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93545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id-Iconos-Naranj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fondo-naranja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alphaModFix amt="77000"/>
          </a:blip>
          <a:stretch>
            <a:fillRect/>
          </a:stretch>
        </p:blipFill>
        <p:spPr>
          <a:xfrm>
            <a:off x="188161" y="234349"/>
            <a:ext cx="11830383" cy="639758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6117" y="6291522"/>
            <a:ext cx="1699608" cy="260144"/>
          </a:xfrm>
          <a:prstGeom prst="rect">
            <a:avLst/>
          </a:prstGeom>
        </p:spPr>
      </p:pic>
      <p:sp>
        <p:nvSpPr>
          <p:cNvPr id="11" name="Date Placeholder 3"/>
          <p:cNvSpPr>
            <a:spLocks noGrp="1"/>
          </p:cNvSpPr>
          <p:nvPr>
            <p:ph type="dt" sz="half" idx="10"/>
          </p:nvPr>
        </p:nvSpPr>
        <p:spPr>
          <a:xfrm>
            <a:off x="5346700" y="6351951"/>
            <a:ext cx="2844800" cy="365125"/>
          </a:xfrm>
        </p:spPr>
        <p:txBody>
          <a:bodyPr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52F61D10-D6DB-8C41-9687-D131198A8293}" type="datetime1">
              <a:rPr lang="en-US" smtClean="0"/>
              <a:t>8/1/2019</a:t>
            </a:fld>
            <a:endParaRPr lang="en-US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940800" y="6351951"/>
            <a:ext cx="2844800" cy="365125"/>
          </a:xfr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5F4A2847-875C-2443-A47C-A1072635091D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58501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id-AzulAte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0" name="Imagen 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6117" y="6291522"/>
            <a:ext cx="1699608" cy="26014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3">
            <a:alphaModFix amt="31000"/>
          </a:blip>
          <a:srcRect r="14789" b="11136"/>
          <a:stretch/>
        </p:blipFill>
        <p:spPr>
          <a:xfrm>
            <a:off x="258720" y="157342"/>
            <a:ext cx="11689264" cy="6563940"/>
          </a:xfrm>
          <a:prstGeom prst="rect">
            <a:avLst/>
          </a:prstGeom>
        </p:spPr>
      </p:pic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5346700" y="6351951"/>
            <a:ext cx="2844800" cy="365125"/>
          </a:xfrm>
        </p:spPr>
        <p:txBody>
          <a:bodyPr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46D254F9-6F03-FC40-8C7E-78E13CB26CFF}" type="datetime1">
              <a:rPr lang="en-US" smtClean="0"/>
              <a:t>8/1/2019</a:t>
            </a:fld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940800" y="6351951"/>
            <a:ext cx="2844800" cy="365125"/>
          </a:xfr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5F4A2847-875C-2443-A47C-A1072635091D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6940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id-Azul-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0" name="Imagen 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6117" y="6291522"/>
            <a:ext cx="1699608" cy="26014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3">
            <a:alphaModFix amt="36000"/>
          </a:blip>
          <a:srcRect r="14789" b="11136"/>
          <a:stretch/>
        </p:blipFill>
        <p:spPr>
          <a:xfrm>
            <a:off x="258720" y="157342"/>
            <a:ext cx="11689264" cy="6563940"/>
          </a:xfrm>
          <a:prstGeom prst="rect">
            <a:avLst/>
          </a:prstGeom>
        </p:spPr>
      </p:pic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5346700" y="6351951"/>
            <a:ext cx="2844800" cy="365125"/>
          </a:xfrm>
        </p:spPr>
        <p:txBody>
          <a:bodyPr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FC91A8DF-7C42-0F4C-929F-5C0C1FF66720}" type="datetime1">
              <a:rPr lang="en-US" smtClean="0"/>
              <a:t>8/1/2019</a:t>
            </a:fld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940800" y="6351951"/>
            <a:ext cx="2844800" cy="365125"/>
          </a:xfr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5F4A2847-875C-2443-A47C-A1072635091D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24903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id-Naranj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fondo-naranja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  <a:solidFill>
            <a:schemeClr val="accent1"/>
          </a:solidFill>
        </p:spPr>
      </p:pic>
      <p:pic>
        <p:nvPicPr>
          <p:cNvPr id="10" name="Imagen 9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6117" y="6291522"/>
            <a:ext cx="1699608" cy="26014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4">
            <a:alphaModFix amt="43000"/>
          </a:blip>
          <a:srcRect r="14789" b="11136"/>
          <a:stretch/>
        </p:blipFill>
        <p:spPr>
          <a:xfrm>
            <a:off x="258720" y="157342"/>
            <a:ext cx="11689264" cy="6563940"/>
          </a:xfrm>
          <a:prstGeom prst="rect">
            <a:avLst/>
          </a:prstGeom>
        </p:spPr>
      </p:pic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5346700" y="6351951"/>
            <a:ext cx="2844800" cy="365125"/>
          </a:xfrm>
        </p:spPr>
        <p:txBody>
          <a:bodyPr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E2EFE9B0-56C1-6146-9928-753200F508DA}" type="datetime1">
              <a:rPr lang="en-US" smtClean="0"/>
              <a:t>8/1/2019</a:t>
            </a:fld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940800" y="6351951"/>
            <a:ext cx="2844800" cy="365125"/>
          </a:xfr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5F4A2847-875C-2443-A47C-A1072635091D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24080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zulAte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E458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0" name="Imagen 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6117" y="6291522"/>
            <a:ext cx="1699608" cy="260144"/>
          </a:xfrm>
          <a:prstGeom prst="rect">
            <a:avLst/>
          </a:prstGeom>
        </p:spPr>
      </p:pic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5346700" y="6351951"/>
            <a:ext cx="2844800" cy="365125"/>
          </a:xfrm>
        </p:spPr>
        <p:txBody>
          <a:bodyPr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68E95156-984E-B349-A6F6-73E94F9DDEA5}" type="datetime1">
              <a:rPr lang="en-US" smtClean="0"/>
              <a:t>8/1/2019</a:t>
            </a:fld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940800" y="6351951"/>
            <a:ext cx="2844800" cy="365125"/>
          </a:xfr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5F4A2847-875C-2443-A47C-A1072635091D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91718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zul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0" name="Imagen 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6117" y="6291522"/>
            <a:ext cx="1699608" cy="260144"/>
          </a:xfrm>
          <a:prstGeom prst="rect">
            <a:avLst/>
          </a:prstGeom>
        </p:spPr>
      </p:pic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5346700" y="6351951"/>
            <a:ext cx="2844800" cy="365125"/>
          </a:xfrm>
        </p:spPr>
        <p:txBody>
          <a:bodyPr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835BC555-30C7-2D40-B81B-2550E10988CD}" type="datetime1">
              <a:rPr lang="en-US" smtClean="0"/>
              <a:t>8/1/2019</a:t>
            </a:fld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940800" y="6351951"/>
            <a:ext cx="2844800" cy="365125"/>
          </a:xfr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5F4A2847-875C-2443-A47C-A1072635091D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24233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zul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0" name="Imagen 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6117" y="6291522"/>
            <a:ext cx="1699608" cy="260144"/>
          </a:xfrm>
          <a:prstGeom prst="rect">
            <a:avLst/>
          </a:prstGeom>
        </p:spPr>
      </p:pic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5346700" y="6351951"/>
            <a:ext cx="2844800" cy="365125"/>
          </a:xfrm>
        </p:spPr>
        <p:txBody>
          <a:bodyPr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71F55445-8B61-AB42-B9EB-68F6EDA8AF9E}" type="datetime1">
              <a:rPr lang="en-US" smtClean="0"/>
              <a:t>8/1/2019</a:t>
            </a:fld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940800" y="6351951"/>
            <a:ext cx="2844800" cy="365125"/>
          </a:xfr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5F4A2847-875C-2443-A47C-A1072635091D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42034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0" name="Imagen 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6117" y="6291522"/>
            <a:ext cx="1699608" cy="260144"/>
          </a:xfrm>
          <a:prstGeom prst="rect">
            <a:avLst/>
          </a:prstGeom>
        </p:spPr>
      </p:pic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5346700" y="6351951"/>
            <a:ext cx="2844800" cy="365125"/>
          </a:xfrm>
        </p:spPr>
        <p:txBody>
          <a:bodyPr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3BF81731-611B-9C4F-AAEF-550383F03013}" type="datetime1">
              <a:rPr lang="en-US" smtClean="0"/>
              <a:t>8/1/2019</a:t>
            </a:fld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940800" y="6351951"/>
            <a:ext cx="2844800" cy="365125"/>
          </a:xfr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5F4A2847-875C-2443-A47C-A1072635091D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4204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ogo-Az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tento_Logo_RGB_AtentoBlue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6510" y="6063654"/>
            <a:ext cx="2412337" cy="724984"/>
          </a:xfrm>
          <a:prstGeom prst="rect">
            <a:avLst/>
          </a:prstGeom>
        </p:spPr>
      </p:pic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5346700" y="6351951"/>
            <a:ext cx="2844800" cy="365125"/>
          </a:xfrm>
        </p:spPr>
        <p:txBody>
          <a:bodyPr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7F7F7F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F5ED51FA-496D-A44F-A0E1-27E17AED9044}" type="datetime1">
              <a:rPr lang="en-US" smtClean="0"/>
              <a:t>8/1/2019</a:t>
            </a:fld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940800" y="6351951"/>
            <a:ext cx="2844800" cy="365125"/>
          </a:xfr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7F7F7F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5F4A2847-875C-2443-A47C-A1072635091D}" type="slidenum">
              <a:rPr lang="en-US" smtClean="0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10303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ranj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ondo-naranja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12192001" cy="685800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6117" y="6291522"/>
            <a:ext cx="1699608" cy="260144"/>
          </a:xfrm>
          <a:prstGeom prst="rect">
            <a:avLst/>
          </a:prstGeom>
        </p:spPr>
      </p:pic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5346700" y="6351951"/>
            <a:ext cx="2844800" cy="365125"/>
          </a:xfrm>
        </p:spPr>
        <p:txBody>
          <a:bodyPr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6B06EF99-5EDC-9741-8FFD-A2AFD37FE856}" type="datetime1">
              <a:rPr lang="en-US" smtClean="0"/>
              <a:t>8/1/2019</a:t>
            </a:fld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940800" y="6351951"/>
            <a:ext cx="2844800" cy="365125"/>
          </a:xfr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5F4A2847-875C-2443-A47C-A1072635091D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0939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-Naranj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tento_Logo_RGB_AtentoOrange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4173" y="6057578"/>
            <a:ext cx="2454571" cy="737676"/>
          </a:xfrm>
          <a:prstGeom prst="rect">
            <a:avLst/>
          </a:prstGeom>
        </p:spPr>
      </p:pic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5346700" y="6351951"/>
            <a:ext cx="2844800" cy="365125"/>
          </a:xfrm>
        </p:spPr>
        <p:txBody>
          <a:bodyPr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7F7F7F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6267BBA8-78B9-0648-8CBA-D6972FA26D1C}" type="datetime1">
              <a:rPr lang="en-US" smtClean="0"/>
              <a:t>8/1/2019</a:t>
            </a:fld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940800" y="6351951"/>
            <a:ext cx="2844800" cy="365125"/>
          </a:xfr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7F7F7F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5F4A2847-875C-2443-A47C-A1072635091D}" type="slidenum">
              <a:rPr lang="en-US" smtClean="0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1700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1/2-Izquier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idx="1"/>
          </p:nvPr>
        </p:nvSpPr>
        <p:spPr>
          <a:xfrm>
            <a:off x="0" y="1"/>
            <a:ext cx="6195608" cy="685799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8" name="Title 1"/>
          <p:cNvSpPr txBox="1">
            <a:spLocks/>
          </p:cNvSpPr>
          <p:nvPr userDrawn="1"/>
        </p:nvSpPr>
        <p:spPr>
          <a:xfrm>
            <a:off x="609600" y="821765"/>
            <a:ext cx="4530165" cy="5321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 baseline="0">
                <a:solidFill>
                  <a:srgbClr val="FC7300"/>
                </a:solidFill>
                <a:latin typeface="Calibri"/>
                <a:ea typeface="+mj-ea"/>
                <a:cs typeface="Calibri"/>
              </a:defRPr>
            </a:lvl1pPr>
          </a:lstStyle>
          <a:p>
            <a:endParaRPr lang="en-US" sz="1800" b="0" i="0" dirty="0">
              <a:solidFill>
                <a:srgbClr val="074185"/>
              </a:solidFill>
              <a:latin typeface="Calibri"/>
              <a:cs typeface="Calibri"/>
            </a:endParaRPr>
          </a:p>
        </p:txBody>
      </p:sp>
      <p:pic>
        <p:nvPicPr>
          <p:cNvPr id="10" name="Picture 9" descr="Atento_Logo_RGB_AtentoBlue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6510" y="6063654"/>
            <a:ext cx="2412337" cy="724984"/>
          </a:xfrm>
          <a:prstGeom prst="rect">
            <a:avLst/>
          </a:prstGeom>
        </p:spPr>
      </p:pic>
      <p:sp>
        <p:nvSpPr>
          <p:cNvPr id="12" name="Date Placeholder 3"/>
          <p:cNvSpPr>
            <a:spLocks noGrp="1"/>
          </p:cNvSpPr>
          <p:nvPr>
            <p:ph type="dt" sz="half" idx="10"/>
          </p:nvPr>
        </p:nvSpPr>
        <p:spPr>
          <a:xfrm>
            <a:off x="5346700" y="6351951"/>
            <a:ext cx="2844800" cy="365125"/>
          </a:xfrm>
        </p:spPr>
        <p:txBody>
          <a:bodyPr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7F7F7F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485857E1-0570-0A40-9C63-6BE05D4C617A}" type="datetime1">
              <a:rPr lang="en-US" smtClean="0"/>
              <a:t>8/1/2019</a:t>
            </a:fld>
            <a:endParaRPr lang="en-US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940800" y="6351951"/>
            <a:ext cx="2844800" cy="365125"/>
          </a:xfr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7F7F7F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5F4A2847-875C-2443-A47C-A1072635091D}" type="slidenum">
              <a:rPr lang="en-US" smtClean="0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8159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1/2-Derech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/>
          <p:cNvSpPr>
            <a:spLocks noGrp="1"/>
          </p:cNvSpPr>
          <p:nvPr>
            <p:ph type="pic" idx="1"/>
          </p:nvPr>
        </p:nvSpPr>
        <p:spPr>
          <a:xfrm>
            <a:off x="5996392" y="1"/>
            <a:ext cx="6195608" cy="685799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8" name="Title 1"/>
          <p:cNvSpPr txBox="1">
            <a:spLocks/>
          </p:cNvSpPr>
          <p:nvPr userDrawn="1"/>
        </p:nvSpPr>
        <p:spPr>
          <a:xfrm>
            <a:off x="609600" y="821765"/>
            <a:ext cx="4530165" cy="5321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 baseline="0">
                <a:solidFill>
                  <a:srgbClr val="FC7300"/>
                </a:solidFill>
                <a:latin typeface="Calibri"/>
                <a:ea typeface="+mj-ea"/>
                <a:cs typeface="Calibri"/>
              </a:defRPr>
            </a:lvl1pPr>
          </a:lstStyle>
          <a:p>
            <a:endParaRPr lang="en-US" sz="1800" b="0" i="0" dirty="0">
              <a:solidFill>
                <a:srgbClr val="074185"/>
              </a:solidFill>
              <a:latin typeface="Calibri"/>
              <a:cs typeface="Calibri"/>
            </a:endParaRPr>
          </a:p>
        </p:txBody>
      </p:sp>
      <p:pic>
        <p:nvPicPr>
          <p:cNvPr id="10" name="Picture 9" descr="Atento_Logo_RGB_AtentoBlue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6510" y="6063654"/>
            <a:ext cx="2412337" cy="724984"/>
          </a:xfrm>
          <a:prstGeom prst="rect">
            <a:avLst/>
          </a:prstGeom>
        </p:spPr>
      </p:pic>
      <p:sp>
        <p:nvSpPr>
          <p:cNvPr id="14" name="Date Placeholder 3"/>
          <p:cNvSpPr>
            <a:spLocks noGrp="1"/>
          </p:cNvSpPr>
          <p:nvPr>
            <p:ph type="dt" sz="half" idx="10"/>
          </p:nvPr>
        </p:nvSpPr>
        <p:spPr>
          <a:xfrm>
            <a:off x="5346700" y="6351951"/>
            <a:ext cx="2844800" cy="365125"/>
          </a:xfrm>
        </p:spPr>
        <p:txBody>
          <a:bodyPr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A5E6619E-9CD0-4549-B720-33FE00EE00AA}" type="datetime1">
              <a:rPr lang="en-US" smtClean="0"/>
              <a:t>8/1/2019</a:t>
            </a:fld>
            <a:endParaRPr lang="en-US" dirty="0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940800" y="6351951"/>
            <a:ext cx="2844800" cy="365125"/>
          </a:xfr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5F4A2847-875C-2443-A47C-A1072635091D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7370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-Panora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tento_Logo_RGB_AtentoBlue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6510" y="6063654"/>
            <a:ext cx="2412337" cy="724984"/>
          </a:xfrm>
          <a:prstGeom prst="rect">
            <a:avLst/>
          </a:prstGeom>
        </p:spPr>
      </p:pic>
      <p:sp>
        <p:nvSpPr>
          <p:cNvPr id="10" name="Picture Placeholder 2"/>
          <p:cNvSpPr>
            <a:spLocks noGrp="1"/>
          </p:cNvSpPr>
          <p:nvPr>
            <p:ph type="pic" idx="1"/>
          </p:nvPr>
        </p:nvSpPr>
        <p:spPr>
          <a:xfrm>
            <a:off x="0" y="1507628"/>
            <a:ext cx="12192000" cy="2989667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5346700" y="6351951"/>
            <a:ext cx="2844800" cy="365125"/>
          </a:xfrm>
        </p:spPr>
        <p:txBody>
          <a:bodyPr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7F7F7F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8A445648-E129-F84C-983A-DC63EC0FDF0A}" type="datetime1">
              <a:rPr lang="en-US" smtClean="0"/>
              <a:t>8/1/2019</a:t>
            </a:fld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940800" y="6351951"/>
            <a:ext cx="2844800" cy="365125"/>
          </a:xfr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7F7F7F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5F4A2847-875C-2443-A47C-A1072635091D}" type="slidenum">
              <a:rPr lang="en-US" smtClean="0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0691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Perfi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tento_Logo_RGB_AtentoBlue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6510" y="6063654"/>
            <a:ext cx="2412337" cy="724984"/>
          </a:xfrm>
          <a:prstGeom prst="rect">
            <a:avLst/>
          </a:prstGeom>
        </p:spPr>
      </p:pic>
      <p:sp>
        <p:nvSpPr>
          <p:cNvPr id="8" name="Picture Placeholder 2"/>
          <p:cNvSpPr>
            <a:spLocks noGrp="1"/>
          </p:cNvSpPr>
          <p:nvPr>
            <p:ph type="pic" idx="1"/>
          </p:nvPr>
        </p:nvSpPr>
        <p:spPr>
          <a:xfrm>
            <a:off x="791765" y="1737081"/>
            <a:ext cx="3367699" cy="264933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5346700" y="6351951"/>
            <a:ext cx="2844800" cy="365125"/>
          </a:xfrm>
        </p:spPr>
        <p:txBody>
          <a:bodyPr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7F7F7F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CC3D3A8A-2F30-3345-8753-543148EE153E}" type="datetime1">
              <a:rPr lang="en-US" smtClean="0"/>
              <a:t>8/1/2019</a:t>
            </a:fld>
            <a:endParaRPr lang="en-US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940800" y="6351951"/>
            <a:ext cx="2844800" cy="365125"/>
          </a:xfr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7F7F7F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5F4A2847-875C-2443-A47C-A1072635091D}" type="slidenum">
              <a:rPr lang="en-US" smtClean="0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8925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FFCA45FF-2DE4-A245-BE08-25AC28333FF9}" type="datetime1">
              <a:rPr lang="en-US" smtClean="0"/>
              <a:t>8/1/2019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0E458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E4582"/>
                </a:solidFill>
              </a:defRPr>
            </a:lvl1pPr>
          </a:lstStyle>
          <a:p>
            <a:fld id="{D683E848-102A-3643-A3D8-1AD4444B8E48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76240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  <p:sldLayoutId id="2147483740" r:id="rId4"/>
    <p:sldLayoutId id="2147483663" r:id="rId5"/>
    <p:sldLayoutId id="2147483661" r:id="rId6"/>
    <p:sldLayoutId id="2147483662" r:id="rId7"/>
    <p:sldLayoutId id="2147483673" r:id="rId8"/>
    <p:sldLayoutId id="2147483692" r:id="rId9"/>
    <p:sldLayoutId id="2147483693" r:id="rId10"/>
    <p:sldLayoutId id="2147483674" r:id="rId11"/>
    <p:sldLayoutId id="2147483675" r:id="rId12"/>
    <p:sldLayoutId id="2147483652" r:id="rId13"/>
    <p:sldLayoutId id="2147483702" r:id="rId14"/>
    <p:sldLayoutId id="2147483708" r:id="rId15"/>
    <p:sldLayoutId id="2147483709" r:id="rId16"/>
    <p:sldLayoutId id="2147483710" r:id="rId17"/>
    <p:sldLayoutId id="2147483714" r:id="rId18"/>
    <p:sldLayoutId id="2147483700" r:id="rId19"/>
    <p:sldLayoutId id="2147483701" r:id="rId20"/>
    <p:sldLayoutId id="2147483671" r:id="rId21"/>
    <p:sldLayoutId id="2147483678" r:id="rId22"/>
    <p:sldLayoutId id="2147483679" r:id="rId23"/>
    <p:sldLayoutId id="2147483681" r:id="rId24"/>
    <p:sldLayoutId id="2147483684" r:id="rId25"/>
    <p:sldLayoutId id="2147483703" r:id="rId26"/>
    <p:sldLayoutId id="2147483704" r:id="rId27"/>
    <p:sldLayoutId id="2147483687" r:id="rId28"/>
    <p:sldLayoutId id="2147483724" r:id="rId29"/>
    <p:sldLayoutId id="2147483723" r:id="rId30"/>
    <p:sldLayoutId id="2147483685" r:id="rId31"/>
    <p:sldLayoutId id="2147483688" r:id="rId32"/>
    <p:sldLayoutId id="2147483718" r:id="rId33"/>
    <p:sldLayoutId id="2147483720" r:id="rId34"/>
    <p:sldLayoutId id="2147483719" r:id="rId35"/>
    <p:sldLayoutId id="2147483683" r:id="rId36"/>
    <p:sldLayoutId id="2147483739" r:id="rId37"/>
    <p:sldLayoutId id="2147483715" r:id="rId38"/>
    <p:sldLayoutId id="2147483716" r:id="rId39"/>
    <p:sldLayoutId id="2147483698" r:id="rId40"/>
  </p:sldLayoutIdLst>
  <p:hf hdr="0" ftr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mcp.microsoft.com/Anonymous/Transcript/Validate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Relationship Id="rId4" Type="http://schemas.openxmlformats.org/officeDocument/2006/relationships/hyperlink" Target="http://github.com/rcarubbi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s.google.com/speed/libraries/" TargetMode="External"/><Relationship Id="rId2" Type="http://schemas.openxmlformats.org/officeDocument/2006/relationships/hyperlink" Target="http://www.asp.net/ajax/cdn" TargetMode="Externa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6.xml"/></Relationships>
</file>

<file path=ppt/slides/_rels/slide6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5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6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owin.org/" TargetMode="External"/><Relationship Id="rId1" Type="http://schemas.openxmlformats.org/officeDocument/2006/relationships/slideLayout" Target="../slideLayouts/slideLayout28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917840" y="2714386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6000" b="1" i="0" kern="1200">
                <a:solidFill>
                  <a:srgbClr val="FFFFFF"/>
                </a:solidFill>
                <a:latin typeface="Calibri"/>
                <a:ea typeface="+mj-ea"/>
                <a:cs typeface="Calibri"/>
              </a:defRPr>
            </a:lvl1pPr>
          </a:lstStyle>
          <a:p>
            <a:r>
              <a:rPr lang="pt-BR" dirty="0">
                <a:solidFill>
                  <a:schemeClr val="bg1"/>
                </a:solidFill>
              </a:rPr>
              <a:t>Systems &amp; </a:t>
            </a:r>
            <a:r>
              <a:rPr lang="pt-BR" dirty="0" err="1">
                <a:solidFill>
                  <a:schemeClr val="bg1"/>
                </a:solidFill>
              </a:rPr>
              <a:t>Solutions</a:t>
            </a:r>
            <a:endParaRPr lang="es-ES_tradnl" dirty="0">
              <a:solidFill>
                <a:schemeClr val="bg1"/>
              </a:solidFill>
            </a:endParaRP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1917202" y="4207375"/>
            <a:ext cx="7773038" cy="6395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rgbClr val="FFFFFF"/>
                </a:solidFill>
                <a:latin typeface="Calibri"/>
                <a:ea typeface="+mn-ea"/>
                <a:cs typeface="Calibri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Produtos</a:t>
            </a:r>
            <a:r>
              <a:rPr lang="en-US" dirty="0"/>
              <a:t> e Projetos Corporativos</a:t>
            </a:r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1917202" y="1754695"/>
            <a:ext cx="7773038" cy="6395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rgbClr val="FFFFFF"/>
                </a:solidFill>
                <a:latin typeface="Calibri"/>
                <a:ea typeface="+mn-ea"/>
                <a:cs typeface="Calibri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1" dirty="0">
                <a:solidFill>
                  <a:schemeClr val="bg2"/>
                </a:solidFill>
              </a:rPr>
              <a:t>Raphael Carubbi Neto</a:t>
            </a:r>
            <a:endParaRPr lang="en-US" sz="1200" dirty="0"/>
          </a:p>
          <a:p>
            <a:r>
              <a:rPr lang="en-US" sz="1200" dirty="0"/>
              <a:t>26 de </a:t>
            </a:r>
            <a:r>
              <a:rPr lang="en-US" sz="1200" dirty="0" err="1"/>
              <a:t>julho</a:t>
            </a:r>
            <a:r>
              <a:rPr lang="en-US" sz="1200" dirty="0"/>
              <a:t> de 2019 | São Paulo, SP</a:t>
            </a:r>
          </a:p>
        </p:txBody>
      </p:sp>
    </p:spTree>
    <p:extLst>
      <p:ext uri="{BB962C8B-B14F-4D97-AF65-F5344CB8AC3E}">
        <p14:creationId xmlns:p14="http://schemas.microsoft.com/office/powerpoint/2010/main" val="1056482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 txBox="1">
            <a:spLocks/>
          </p:cNvSpPr>
          <p:nvPr/>
        </p:nvSpPr>
        <p:spPr>
          <a:xfrm>
            <a:off x="713684" y="312249"/>
            <a:ext cx="7161410" cy="400565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kern="1200" baseline="0">
                <a:solidFill>
                  <a:srgbClr val="FC7300"/>
                </a:solidFill>
                <a:latin typeface="Calibri"/>
                <a:ea typeface="+mj-ea"/>
                <a:cs typeface="Calibri"/>
              </a:defRPr>
            </a:lvl1pPr>
          </a:lstStyle>
          <a:p>
            <a:r>
              <a:rPr lang="pt-BR" sz="3600" dirty="0" err="1">
                <a:solidFill>
                  <a:schemeClr val="bg2"/>
                </a:solidFill>
              </a:rPr>
              <a:t>Controllers</a:t>
            </a:r>
            <a:endParaRPr lang="en-US" sz="3600" dirty="0">
              <a:solidFill>
                <a:schemeClr val="bg2"/>
              </a:solidFill>
            </a:endParaRPr>
          </a:p>
        </p:txBody>
      </p:sp>
      <p:sp>
        <p:nvSpPr>
          <p:cNvPr id="8" name="Subtítulo 7"/>
          <p:cNvSpPr txBox="1">
            <a:spLocks/>
          </p:cNvSpPr>
          <p:nvPr/>
        </p:nvSpPr>
        <p:spPr>
          <a:xfrm>
            <a:off x="560294" y="2064114"/>
            <a:ext cx="11403106" cy="3200401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2" indent="-342900">
              <a:spcBef>
                <a:spcPts val="0"/>
              </a:spcBef>
              <a:spcAft>
                <a:spcPts val="2400"/>
              </a:spcAft>
            </a:pPr>
            <a:r>
              <a:rPr lang="pt-BR" sz="4400" b="1" dirty="0">
                <a:solidFill>
                  <a:schemeClr val="bg1"/>
                </a:solidFill>
              </a:rPr>
              <a:t>Criando o novo </a:t>
            </a:r>
            <a:r>
              <a:rPr lang="pt-BR" sz="4400" b="1" dirty="0" err="1">
                <a:solidFill>
                  <a:schemeClr val="bg1"/>
                </a:solidFill>
              </a:rPr>
              <a:t>Controller</a:t>
            </a:r>
            <a:r>
              <a:rPr lang="pt-BR" sz="4400" b="1" dirty="0">
                <a:solidFill>
                  <a:schemeClr val="bg1"/>
                </a:solidFill>
              </a:rPr>
              <a:t> </a:t>
            </a:r>
            <a:r>
              <a:rPr lang="pt-BR" sz="4400" b="1" dirty="0" err="1">
                <a:solidFill>
                  <a:schemeClr val="bg1"/>
                </a:solidFill>
              </a:rPr>
              <a:t>CozinhaController</a:t>
            </a:r>
            <a:endParaRPr lang="pt-BR" sz="4400" b="1" dirty="0">
              <a:solidFill>
                <a:schemeClr val="bg1"/>
              </a:solidFill>
            </a:endParaRPr>
          </a:p>
          <a:p>
            <a:pPr marL="0" lvl="2" indent="-342900">
              <a:spcBef>
                <a:spcPts val="0"/>
              </a:spcBef>
              <a:spcAft>
                <a:spcPts val="2400"/>
              </a:spcAft>
            </a:pPr>
            <a:r>
              <a:rPr lang="pt-BR" sz="4400" b="1" dirty="0">
                <a:solidFill>
                  <a:schemeClr val="bg1"/>
                </a:solidFill>
              </a:rPr>
              <a:t>Criando uma nova </a:t>
            </a:r>
            <a:r>
              <a:rPr lang="pt-BR" sz="4400" b="1" dirty="0" err="1">
                <a:solidFill>
                  <a:schemeClr val="bg1"/>
                </a:solidFill>
              </a:rPr>
              <a:t>action</a:t>
            </a:r>
            <a:r>
              <a:rPr lang="pt-BR" sz="4400" b="1" dirty="0">
                <a:solidFill>
                  <a:schemeClr val="bg1"/>
                </a:solidFill>
              </a:rPr>
              <a:t> Pesquisar</a:t>
            </a:r>
          </a:p>
          <a:p>
            <a:pPr marL="0" lvl="2" indent="-342900">
              <a:spcBef>
                <a:spcPts val="0"/>
              </a:spcBef>
              <a:spcAft>
                <a:spcPts val="2400"/>
              </a:spcAft>
            </a:pPr>
            <a:r>
              <a:rPr lang="pt-BR" sz="4400" b="1" dirty="0">
                <a:solidFill>
                  <a:schemeClr val="bg1"/>
                </a:solidFill>
              </a:rPr>
              <a:t>Retornando </a:t>
            </a:r>
            <a:r>
              <a:rPr lang="pt-BR" sz="4400" b="1" dirty="0" err="1">
                <a:solidFill>
                  <a:schemeClr val="bg1"/>
                </a:solidFill>
              </a:rPr>
              <a:t>Conteudo</a:t>
            </a:r>
            <a:r>
              <a:rPr lang="pt-BR" sz="4400" b="1" dirty="0">
                <a:solidFill>
                  <a:schemeClr val="bg1"/>
                </a:solidFill>
              </a:rPr>
              <a:t> com </a:t>
            </a:r>
            <a:r>
              <a:rPr lang="pt-BR" sz="4400" b="1" dirty="0" err="1">
                <a:solidFill>
                  <a:schemeClr val="bg1"/>
                </a:solidFill>
              </a:rPr>
              <a:t>Content</a:t>
            </a:r>
            <a:endParaRPr lang="pt-BR" sz="4400" b="1" dirty="0">
              <a:solidFill>
                <a:schemeClr val="bg1"/>
              </a:solidFill>
            </a:endParaRPr>
          </a:p>
          <a:p>
            <a:pPr marL="742950" lvl="2" indent="-342900"/>
            <a:endParaRPr lang="pt-BR" sz="1600" dirty="0">
              <a:solidFill>
                <a:schemeClr val="bg1"/>
              </a:solidFill>
            </a:endParaRPr>
          </a:p>
          <a:p>
            <a:pPr marL="742950" lvl="2" indent="-342900"/>
            <a:endParaRPr lang="pt-BR" sz="1600" dirty="0">
              <a:solidFill>
                <a:schemeClr val="bg1"/>
              </a:solidFill>
            </a:endParaRPr>
          </a:p>
          <a:p>
            <a:pPr marL="400050" lvl="2" indent="0">
              <a:buNone/>
            </a:pPr>
            <a:endParaRPr lang="pt-BR" u="sng" dirty="0">
              <a:solidFill>
                <a:schemeClr val="bg1"/>
              </a:solidFill>
            </a:endParaRPr>
          </a:p>
          <a:p>
            <a:pPr marL="1200150" lvl="3" indent="-342900"/>
            <a:endParaRPr lang="pt-BR" sz="1600" dirty="0">
              <a:solidFill>
                <a:schemeClr val="bg1"/>
              </a:solidFill>
            </a:endParaRPr>
          </a:p>
          <a:p>
            <a:pPr marL="400050" lvl="2" indent="0">
              <a:buFont typeface="Arial"/>
              <a:buNone/>
            </a:pPr>
            <a:endParaRPr lang="pt-BR" sz="2000" dirty="0">
              <a:solidFill>
                <a:schemeClr val="bg1"/>
              </a:solidFill>
            </a:endParaRPr>
          </a:p>
          <a:p>
            <a:pPr marL="742950" lvl="2" indent="-342900"/>
            <a:endParaRPr lang="pt-BR" dirty="0">
              <a:solidFill>
                <a:schemeClr val="bg1"/>
              </a:solidFill>
            </a:endParaRPr>
          </a:p>
          <a:p>
            <a:pPr marL="742950" lvl="2" indent="-342900"/>
            <a:endParaRPr lang="pt-BR" sz="2000" dirty="0">
              <a:solidFill>
                <a:schemeClr val="bg1"/>
              </a:solidFill>
            </a:endParaRPr>
          </a:p>
          <a:p>
            <a:pPr marL="742950" lvl="2" indent="-342900"/>
            <a:endParaRPr lang="pt-BR" sz="2000" dirty="0">
              <a:solidFill>
                <a:schemeClr val="bg1"/>
              </a:solidFill>
            </a:endParaRPr>
          </a:p>
          <a:p>
            <a:pPr marL="400050" lvl="2" indent="0">
              <a:buFont typeface="Arial"/>
              <a:buNone/>
            </a:pPr>
            <a:endParaRPr lang="pt-BR" sz="2000" dirty="0">
              <a:solidFill>
                <a:schemeClr val="bg1"/>
              </a:solidFill>
            </a:endParaRPr>
          </a:p>
          <a:p>
            <a:pPr marL="742950" lvl="2" indent="-342900"/>
            <a:endParaRPr lang="pt-BR" sz="2000" dirty="0">
              <a:solidFill>
                <a:schemeClr val="bg1"/>
              </a:solidFill>
            </a:endParaRPr>
          </a:p>
          <a:p>
            <a:pPr marL="742950" lvl="2" indent="-342900"/>
            <a:endParaRPr lang="pt-BR" sz="2000" dirty="0">
              <a:solidFill>
                <a:schemeClr val="bg1"/>
              </a:solidFill>
            </a:endParaRPr>
          </a:p>
          <a:p>
            <a:pPr marL="342900" lvl="1" indent="-342900">
              <a:buFont typeface="Arial" pitchFamily="34" charset="0"/>
              <a:buChar char="•"/>
            </a:pPr>
            <a:endParaRPr lang="pt-BR" sz="2400" dirty="0">
              <a:solidFill>
                <a:schemeClr val="bg1"/>
              </a:solidFill>
            </a:endParaRPr>
          </a:p>
          <a:p>
            <a:pPr marL="342900" lvl="1" indent="-342900">
              <a:buFont typeface="Arial" pitchFamily="34" charset="0"/>
              <a:buChar char="•"/>
            </a:pPr>
            <a:endParaRPr lang="pt-BR" sz="2400" dirty="0">
              <a:solidFill>
                <a:schemeClr val="bg1"/>
              </a:solidFill>
            </a:endParaRPr>
          </a:p>
          <a:p>
            <a:endParaRPr lang="pt-B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504477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0" y="7358"/>
            <a:ext cx="12192000" cy="309674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Título 6"/>
          <p:cNvSpPr txBox="1">
            <a:spLocks/>
          </p:cNvSpPr>
          <p:nvPr/>
        </p:nvSpPr>
        <p:spPr>
          <a:xfrm>
            <a:off x="779928" y="271851"/>
            <a:ext cx="8229600" cy="114300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b="1" dirty="0" err="1">
                <a:solidFill>
                  <a:schemeClr val="bg2"/>
                </a:solidFill>
              </a:rPr>
              <a:t>WebAPI</a:t>
            </a:r>
            <a:r>
              <a:rPr lang="pt-BR" b="1" dirty="0">
                <a:solidFill>
                  <a:schemeClr val="bg2"/>
                </a:solidFill>
              </a:rPr>
              <a:t> 2</a:t>
            </a:r>
          </a:p>
        </p:txBody>
      </p:sp>
      <p:sp>
        <p:nvSpPr>
          <p:cNvPr id="6" name="CaixaDeTexto 5"/>
          <p:cNvSpPr txBox="1"/>
          <p:nvPr/>
        </p:nvSpPr>
        <p:spPr>
          <a:xfrm>
            <a:off x="779928" y="968284"/>
            <a:ext cx="1037990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sz="2800" b="1" dirty="0">
              <a:solidFill>
                <a:schemeClr val="tx2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pt-BR" sz="2800" b="1" dirty="0">
              <a:solidFill>
                <a:schemeClr val="tx2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pt-BR" sz="2800" b="1" dirty="0">
              <a:solidFill>
                <a:schemeClr val="tx2"/>
              </a:solidFill>
            </a:endParaRPr>
          </a:p>
        </p:txBody>
      </p:sp>
      <p:sp>
        <p:nvSpPr>
          <p:cNvPr id="4" name="CaixaDeTexto 3"/>
          <p:cNvSpPr txBox="1"/>
          <p:nvPr/>
        </p:nvSpPr>
        <p:spPr>
          <a:xfrm>
            <a:off x="779928" y="1129648"/>
            <a:ext cx="1037990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b="1" dirty="0">
                <a:solidFill>
                  <a:schemeClr val="tx2"/>
                </a:solidFill>
              </a:rPr>
              <a:t>CORS – Cross </a:t>
            </a:r>
            <a:r>
              <a:rPr lang="pt-BR" sz="2000" b="1" dirty="0" err="1">
                <a:solidFill>
                  <a:schemeClr val="tx2"/>
                </a:solidFill>
              </a:rPr>
              <a:t>Origin</a:t>
            </a:r>
            <a:r>
              <a:rPr lang="pt-BR" sz="2000" b="1" dirty="0">
                <a:solidFill>
                  <a:schemeClr val="tx2"/>
                </a:solidFill>
              </a:rPr>
              <a:t> </a:t>
            </a:r>
            <a:r>
              <a:rPr lang="pt-BR" sz="2000" b="1" dirty="0" err="1">
                <a:solidFill>
                  <a:schemeClr val="tx2"/>
                </a:solidFill>
              </a:rPr>
              <a:t>Resource</a:t>
            </a:r>
            <a:r>
              <a:rPr lang="pt-BR" sz="2000" b="1" dirty="0">
                <a:solidFill>
                  <a:schemeClr val="tx2"/>
                </a:solidFill>
              </a:rPr>
              <a:t> </a:t>
            </a:r>
            <a:r>
              <a:rPr lang="pt-BR" sz="2000" b="1" dirty="0" err="1">
                <a:solidFill>
                  <a:schemeClr val="tx2"/>
                </a:solidFill>
              </a:rPr>
              <a:t>Sharing</a:t>
            </a:r>
            <a:endParaRPr lang="pt-BR" sz="2000" b="1" dirty="0">
              <a:solidFill>
                <a:schemeClr val="tx2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b="1" dirty="0">
                <a:solidFill>
                  <a:schemeClr val="tx2"/>
                </a:solidFill>
              </a:rPr>
              <a:t>Por padrão requisições de domínios diferentes via </a:t>
            </a:r>
            <a:r>
              <a:rPr lang="pt-BR" sz="2000" b="1" dirty="0" err="1">
                <a:solidFill>
                  <a:schemeClr val="tx2"/>
                </a:solidFill>
              </a:rPr>
              <a:t>ajax</a:t>
            </a:r>
            <a:r>
              <a:rPr lang="pt-BR" sz="2000" b="1" dirty="0">
                <a:solidFill>
                  <a:schemeClr val="tx2"/>
                </a:solidFill>
              </a:rPr>
              <a:t> são bloqueadas pelo navegador por motivos de segurança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b="1" dirty="0">
                <a:solidFill>
                  <a:schemeClr val="tx2"/>
                </a:solidFill>
              </a:rPr>
              <a:t>Para que sejam permitidas o navegador precisa receber do server um cabeçalho </a:t>
            </a:r>
            <a:r>
              <a:rPr lang="pt-BR" sz="2000" b="1" dirty="0" err="1">
                <a:solidFill>
                  <a:schemeClr val="tx2"/>
                </a:solidFill>
              </a:rPr>
              <a:t>http</a:t>
            </a:r>
            <a:r>
              <a:rPr lang="pt-BR" sz="2000" b="1" dirty="0">
                <a:solidFill>
                  <a:schemeClr val="tx2"/>
                </a:solidFill>
              </a:rPr>
              <a:t> informando que o domínio de origem permite a chamada. (Access-</a:t>
            </a:r>
            <a:r>
              <a:rPr lang="pt-BR" sz="2000" b="1" dirty="0" err="1">
                <a:solidFill>
                  <a:schemeClr val="tx2"/>
                </a:solidFill>
              </a:rPr>
              <a:t>Control</a:t>
            </a:r>
            <a:r>
              <a:rPr lang="pt-BR" sz="2000" b="1" dirty="0">
                <a:solidFill>
                  <a:schemeClr val="tx2"/>
                </a:solidFill>
              </a:rPr>
              <a:t>-</a:t>
            </a:r>
            <a:r>
              <a:rPr lang="pt-BR" sz="2000" b="1" dirty="0" err="1">
                <a:solidFill>
                  <a:schemeClr val="tx2"/>
                </a:solidFill>
              </a:rPr>
              <a:t>Allow-Origin</a:t>
            </a:r>
            <a:r>
              <a:rPr lang="pt-BR" sz="2000" b="1" dirty="0">
                <a:solidFill>
                  <a:schemeClr val="tx2"/>
                </a:solidFill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b="1" dirty="0">
                <a:solidFill>
                  <a:schemeClr val="tx2"/>
                </a:solidFill>
              </a:rPr>
              <a:t>Demo: Requisição de outro domínio</a:t>
            </a:r>
          </a:p>
        </p:txBody>
      </p:sp>
      <p:grpSp>
        <p:nvGrpSpPr>
          <p:cNvPr id="11" name="Grupo 10"/>
          <p:cNvGrpSpPr/>
          <p:nvPr/>
        </p:nvGrpSpPr>
        <p:grpSpPr>
          <a:xfrm>
            <a:off x="482329" y="3105375"/>
            <a:ext cx="11060449" cy="3404428"/>
            <a:chOff x="482329" y="3105375"/>
            <a:chExt cx="11060449" cy="3404428"/>
          </a:xfrm>
        </p:grpSpPr>
        <p:pic>
          <p:nvPicPr>
            <p:cNvPr id="7" name="Picture 4" descr="appliances, case, computer, computer tower, desktop, pc icon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53683" y="3105375"/>
              <a:ext cx="1888486" cy="15256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appliances, case, computer, computer tower, desktop, pc icon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53683" y="4816514"/>
              <a:ext cx="1899439" cy="1693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6" descr="computer, laptop, mackbook, monitor, pc, portable, screen icon"/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2329" y="3255599"/>
              <a:ext cx="2458348" cy="2967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CaixaDeTexto 23"/>
            <p:cNvSpPr txBox="1"/>
            <p:nvPr/>
          </p:nvSpPr>
          <p:spPr>
            <a:xfrm>
              <a:off x="9798070" y="4150634"/>
              <a:ext cx="174470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000" b="1" dirty="0">
                  <a:solidFill>
                    <a:srgbClr val="0E4582"/>
                  </a:solidFill>
                </a:rPr>
                <a:t>Dominio1.com</a:t>
              </a:r>
            </a:p>
          </p:txBody>
        </p:sp>
        <p:sp>
          <p:nvSpPr>
            <p:cNvPr id="25" name="CaixaDeTexto 24"/>
            <p:cNvSpPr txBox="1"/>
            <p:nvPr/>
          </p:nvSpPr>
          <p:spPr>
            <a:xfrm>
              <a:off x="9798070" y="6013214"/>
              <a:ext cx="174470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000" b="1" dirty="0">
                  <a:solidFill>
                    <a:srgbClr val="0E4582"/>
                  </a:solidFill>
                </a:rPr>
                <a:t>Dominio2.com</a:t>
              </a:r>
            </a:p>
          </p:txBody>
        </p:sp>
      </p:grpSp>
      <p:grpSp>
        <p:nvGrpSpPr>
          <p:cNvPr id="3" name="Grupo 2"/>
          <p:cNvGrpSpPr/>
          <p:nvPr/>
        </p:nvGrpSpPr>
        <p:grpSpPr>
          <a:xfrm>
            <a:off x="3238323" y="3042536"/>
            <a:ext cx="5430013" cy="3207604"/>
            <a:chOff x="3238323" y="3042536"/>
            <a:chExt cx="5430013" cy="3207604"/>
          </a:xfrm>
        </p:grpSpPr>
        <p:sp>
          <p:nvSpPr>
            <p:cNvPr id="18" name="Seta para a direita 17"/>
            <p:cNvSpPr/>
            <p:nvPr/>
          </p:nvSpPr>
          <p:spPr>
            <a:xfrm>
              <a:off x="3262067" y="3397126"/>
              <a:ext cx="5382524" cy="342803"/>
            </a:xfrm>
            <a:prstGeom prst="rightArrow">
              <a:avLst>
                <a:gd name="adj1" fmla="val 42155"/>
                <a:gd name="adj2" fmla="val 73536"/>
              </a:avLst>
            </a:prstGeom>
            <a:solidFill>
              <a:srgbClr val="FF79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9" name="Seta para a direita 18"/>
            <p:cNvSpPr/>
            <p:nvPr/>
          </p:nvSpPr>
          <p:spPr>
            <a:xfrm>
              <a:off x="3262067" y="5176256"/>
              <a:ext cx="5382524" cy="342803"/>
            </a:xfrm>
            <a:prstGeom prst="rightArrow">
              <a:avLst>
                <a:gd name="adj1" fmla="val 42155"/>
                <a:gd name="adj2" fmla="val 73536"/>
              </a:avLst>
            </a:prstGeom>
            <a:solidFill>
              <a:srgbClr val="FF79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0" name="Seta para a direita 19"/>
            <p:cNvSpPr/>
            <p:nvPr/>
          </p:nvSpPr>
          <p:spPr>
            <a:xfrm rot="10800000">
              <a:off x="3262067" y="3829191"/>
              <a:ext cx="5382524" cy="342803"/>
            </a:xfrm>
            <a:prstGeom prst="rightArrow">
              <a:avLst>
                <a:gd name="adj1" fmla="val 42155"/>
                <a:gd name="adj2" fmla="val 73536"/>
              </a:avLst>
            </a:prstGeom>
            <a:solidFill>
              <a:srgbClr val="FF79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1" name="CaixaDeTexto 20"/>
            <p:cNvSpPr txBox="1"/>
            <p:nvPr/>
          </p:nvSpPr>
          <p:spPr>
            <a:xfrm>
              <a:off x="5570051" y="3042536"/>
              <a:ext cx="7665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800" b="1" dirty="0">
                  <a:solidFill>
                    <a:schemeClr val="bg2">
                      <a:lumMod val="75000"/>
                    </a:schemeClr>
                  </a:solidFill>
                </a:rPr>
                <a:t>GET</a:t>
              </a:r>
            </a:p>
          </p:txBody>
        </p:sp>
        <p:sp>
          <p:nvSpPr>
            <p:cNvPr id="22" name="CaixaDeTexto 21"/>
            <p:cNvSpPr txBox="1"/>
            <p:nvPr/>
          </p:nvSpPr>
          <p:spPr>
            <a:xfrm>
              <a:off x="5716726" y="4000592"/>
              <a:ext cx="47320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800" b="1" dirty="0">
                  <a:solidFill>
                    <a:schemeClr val="bg2">
                      <a:lumMod val="75000"/>
                    </a:schemeClr>
                  </a:solidFill>
                </a:rPr>
                <a:t>JS</a:t>
              </a:r>
            </a:p>
          </p:txBody>
        </p:sp>
        <p:sp>
          <p:nvSpPr>
            <p:cNvPr id="23" name="CaixaDeTexto 22"/>
            <p:cNvSpPr txBox="1"/>
            <p:nvPr/>
          </p:nvSpPr>
          <p:spPr>
            <a:xfrm>
              <a:off x="4380847" y="4885238"/>
              <a:ext cx="314496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000" b="1" dirty="0">
                  <a:solidFill>
                    <a:schemeClr val="bg2">
                      <a:lumMod val="75000"/>
                    </a:schemeClr>
                  </a:solidFill>
                </a:rPr>
                <a:t>Ajax (</a:t>
              </a:r>
              <a:r>
                <a:rPr lang="pt-BR" sz="2000" b="1" dirty="0" err="1">
                  <a:solidFill>
                    <a:schemeClr val="bg2">
                      <a:lumMod val="75000"/>
                    </a:schemeClr>
                  </a:solidFill>
                </a:rPr>
                <a:t>origin</a:t>
              </a:r>
              <a:r>
                <a:rPr lang="pt-BR" sz="2000" b="1" dirty="0">
                  <a:solidFill>
                    <a:schemeClr val="bg2">
                      <a:lumMod val="75000"/>
                    </a:schemeClr>
                  </a:solidFill>
                </a:rPr>
                <a:t>: dominio1.com)</a:t>
              </a:r>
            </a:p>
          </p:txBody>
        </p:sp>
        <p:sp>
          <p:nvSpPr>
            <p:cNvPr id="26" name="Seta para a direita 25"/>
            <p:cNvSpPr/>
            <p:nvPr/>
          </p:nvSpPr>
          <p:spPr>
            <a:xfrm rot="10798974">
              <a:off x="3262067" y="5617310"/>
              <a:ext cx="5382524" cy="342803"/>
            </a:xfrm>
            <a:prstGeom prst="rightArrow">
              <a:avLst>
                <a:gd name="adj1" fmla="val 42155"/>
                <a:gd name="adj2" fmla="val 73536"/>
              </a:avLst>
            </a:prstGeom>
            <a:solidFill>
              <a:srgbClr val="FF79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7" name="CaixaDeTexto 26"/>
            <p:cNvSpPr txBox="1"/>
            <p:nvPr/>
          </p:nvSpPr>
          <p:spPr>
            <a:xfrm>
              <a:off x="3238323" y="5880808"/>
              <a:ext cx="54300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b="1" dirty="0" err="1">
                  <a:solidFill>
                    <a:schemeClr val="bg2">
                      <a:lumMod val="75000"/>
                    </a:schemeClr>
                  </a:solidFill>
                </a:rPr>
                <a:t>Json</a:t>
              </a:r>
              <a:r>
                <a:rPr lang="pt-BR" b="1" dirty="0">
                  <a:solidFill>
                    <a:schemeClr val="bg2">
                      <a:lumMod val="75000"/>
                    </a:schemeClr>
                  </a:solidFill>
                </a:rPr>
                <a:t> (</a:t>
              </a:r>
              <a:r>
                <a:rPr lang="pt-BR" b="1" dirty="0" err="1">
                  <a:solidFill>
                    <a:schemeClr val="bg2">
                      <a:lumMod val="75000"/>
                    </a:schemeClr>
                  </a:solidFill>
                </a:rPr>
                <a:t>acces-control-allow-origin</a:t>
              </a:r>
              <a:r>
                <a:rPr lang="pt-BR" b="1" dirty="0">
                  <a:solidFill>
                    <a:schemeClr val="bg2">
                      <a:lumMod val="75000"/>
                    </a:schemeClr>
                  </a:solidFill>
                </a:rPr>
                <a:t>: http://dominio1.com)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3558989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6"/>
          <p:cNvSpPr txBox="1">
            <a:spLocks/>
          </p:cNvSpPr>
          <p:nvPr/>
        </p:nvSpPr>
        <p:spPr>
          <a:xfrm>
            <a:off x="908717" y="2950657"/>
            <a:ext cx="8229600" cy="114300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b="1" dirty="0" err="1">
                <a:solidFill>
                  <a:schemeClr val="bg1"/>
                </a:solidFill>
              </a:rPr>
              <a:t>WebAPI</a:t>
            </a:r>
            <a:r>
              <a:rPr lang="pt-BR" b="1" dirty="0">
                <a:solidFill>
                  <a:schemeClr val="bg1"/>
                </a:solidFill>
              </a:rPr>
              <a:t> 2</a:t>
            </a:r>
          </a:p>
        </p:txBody>
      </p:sp>
      <p:sp>
        <p:nvSpPr>
          <p:cNvPr id="4" name="CaixaDeTexto 3"/>
          <p:cNvSpPr txBox="1"/>
          <p:nvPr/>
        </p:nvSpPr>
        <p:spPr>
          <a:xfrm>
            <a:off x="6363630" y="477963"/>
            <a:ext cx="5713866" cy="6017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rgbClr val="0E4582"/>
                </a:solidFill>
              </a:rPr>
              <a:t>Autenticação de API por </a:t>
            </a:r>
            <a:r>
              <a:rPr lang="pt-BR" sz="2400" b="1" dirty="0" err="1">
                <a:solidFill>
                  <a:srgbClr val="0E4582"/>
                </a:solidFill>
              </a:rPr>
              <a:t>OAuth</a:t>
            </a:r>
            <a:endParaRPr lang="pt-BR" sz="2400" b="1" dirty="0">
              <a:solidFill>
                <a:srgbClr val="0E4582"/>
              </a:solidFill>
            </a:endParaRP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rgbClr val="1566BF"/>
                </a:solidFill>
              </a:rPr>
              <a:t>Quando criamos uma API não podemos expor uma interface gráfica para autenticação uma vez que quem irá consumir esta </a:t>
            </a:r>
            <a:r>
              <a:rPr lang="pt-BR" sz="2400" b="1" dirty="0" err="1">
                <a:solidFill>
                  <a:srgbClr val="1566BF"/>
                </a:solidFill>
              </a:rPr>
              <a:t>api</a:t>
            </a:r>
            <a:r>
              <a:rPr lang="pt-BR" sz="2400" b="1" dirty="0">
                <a:solidFill>
                  <a:srgbClr val="1566BF"/>
                </a:solidFill>
              </a:rPr>
              <a:t> do outro lado não é um usuário e sim outro sistema.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rgbClr val="0E4582"/>
                </a:solidFill>
              </a:rPr>
              <a:t>Para resolver esta questão o framework de </a:t>
            </a:r>
            <a:r>
              <a:rPr lang="pt-BR" sz="2400" b="1" dirty="0" err="1">
                <a:solidFill>
                  <a:srgbClr val="0E4582"/>
                </a:solidFill>
              </a:rPr>
              <a:t>WebAPI</a:t>
            </a:r>
            <a:r>
              <a:rPr lang="pt-BR" sz="2400" b="1" dirty="0">
                <a:solidFill>
                  <a:srgbClr val="0E4582"/>
                </a:solidFill>
              </a:rPr>
              <a:t> nos traz uma implementação do padrão </a:t>
            </a:r>
            <a:r>
              <a:rPr lang="pt-BR" sz="2400" b="1" dirty="0" err="1">
                <a:solidFill>
                  <a:srgbClr val="0E4582"/>
                </a:solidFill>
              </a:rPr>
              <a:t>OAuth</a:t>
            </a:r>
            <a:r>
              <a:rPr lang="pt-BR" sz="2400" b="1" dirty="0">
                <a:solidFill>
                  <a:srgbClr val="0E4582"/>
                </a:solidFill>
              </a:rPr>
              <a:t> que se utiliza do mecanismo de </a:t>
            </a:r>
            <a:r>
              <a:rPr lang="pt-BR" sz="2400" b="1" dirty="0" err="1">
                <a:solidFill>
                  <a:srgbClr val="0E4582"/>
                </a:solidFill>
              </a:rPr>
              <a:t>bearer</a:t>
            </a:r>
            <a:r>
              <a:rPr lang="pt-BR" sz="2400" b="1" dirty="0">
                <a:solidFill>
                  <a:srgbClr val="0E4582"/>
                </a:solidFill>
              </a:rPr>
              <a:t> </a:t>
            </a:r>
            <a:r>
              <a:rPr lang="pt-BR" sz="2400" b="1" dirty="0" err="1">
                <a:solidFill>
                  <a:srgbClr val="0E4582"/>
                </a:solidFill>
              </a:rPr>
              <a:t>authentication</a:t>
            </a:r>
            <a:r>
              <a:rPr lang="pt-BR" sz="2400" b="1" dirty="0">
                <a:solidFill>
                  <a:srgbClr val="0E4582"/>
                </a:solidFill>
              </a:rPr>
              <a:t>.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rgbClr val="1566BF"/>
                </a:solidFill>
              </a:rPr>
              <a:t>Demo: Analisando a configuração e Protegendo o </a:t>
            </a:r>
            <a:r>
              <a:rPr lang="pt-BR" sz="2400" b="1" dirty="0" err="1">
                <a:solidFill>
                  <a:srgbClr val="1566BF"/>
                </a:solidFill>
              </a:rPr>
              <a:t>Controller</a:t>
            </a:r>
            <a:endParaRPr lang="pt-BR" sz="2400" b="1" dirty="0">
              <a:solidFill>
                <a:srgbClr val="1566BF"/>
              </a:solidFill>
            </a:endParaRP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rgbClr val="0E4582"/>
                </a:solidFill>
              </a:rPr>
              <a:t>Demo: Criando formulário de registro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rgbClr val="1566BF"/>
                </a:solidFill>
              </a:rPr>
              <a:t>Demo: Criando formulário de autenticação</a:t>
            </a:r>
          </a:p>
        </p:txBody>
      </p:sp>
    </p:spTree>
    <p:extLst>
      <p:ext uri="{BB962C8B-B14F-4D97-AF65-F5344CB8AC3E}">
        <p14:creationId xmlns:p14="http://schemas.microsoft.com/office/powerpoint/2010/main" val="42243758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Conteúdo 1"/>
          <p:cNvSpPr txBox="1">
            <a:spLocks/>
          </p:cNvSpPr>
          <p:nvPr/>
        </p:nvSpPr>
        <p:spPr>
          <a:xfrm>
            <a:off x="457199" y="1600200"/>
            <a:ext cx="10757647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/>
          </a:p>
          <a:p>
            <a:endParaRPr lang="pt-BR"/>
          </a:p>
          <a:p>
            <a:endParaRPr lang="pt-BR"/>
          </a:p>
          <a:p>
            <a:pPr marL="0" indent="0">
              <a:buFont typeface="Arial"/>
              <a:buNone/>
            </a:pPr>
            <a:endParaRPr lang="pt-BR" dirty="0"/>
          </a:p>
        </p:txBody>
      </p:sp>
      <p:sp>
        <p:nvSpPr>
          <p:cNvPr id="8" name="Título 6"/>
          <p:cNvSpPr txBox="1">
            <a:spLocks/>
          </p:cNvSpPr>
          <p:nvPr/>
        </p:nvSpPr>
        <p:spPr>
          <a:xfrm>
            <a:off x="779928" y="271851"/>
            <a:ext cx="8229600" cy="114300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b="1" dirty="0" err="1">
                <a:solidFill>
                  <a:schemeClr val="bg2"/>
                </a:solidFill>
              </a:rPr>
              <a:t>SignalR</a:t>
            </a:r>
            <a:endParaRPr lang="pt-BR" b="1" dirty="0">
              <a:solidFill>
                <a:schemeClr val="bg2"/>
              </a:solidFill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457199" y="1294042"/>
            <a:ext cx="1106693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pt-BR" sz="3200" b="1" dirty="0">
                <a:solidFill>
                  <a:schemeClr val="bg1"/>
                </a:solidFill>
              </a:rPr>
              <a:t>O que é uma aplicação em tempo real?</a:t>
            </a:r>
          </a:p>
          <a:p>
            <a:pPr lvl="1"/>
            <a:r>
              <a:rPr lang="pt-BR" sz="3200" b="1" dirty="0">
                <a:solidFill>
                  <a:schemeClr val="bg1"/>
                </a:solidFill>
              </a:rPr>
              <a:t>Aplicação onde o servidor é capaz de sensibilizar todos os clientes conectados assim que a informação é modificada</a:t>
            </a:r>
          </a:p>
        </p:txBody>
      </p:sp>
      <p:sp>
        <p:nvSpPr>
          <p:cNvPr id="6" name="CaixaDeTexto 5"/>
          <p:cNvSpPr txBox="1"/>
          <p:nvPr/>
        </p:nvSpPr>
        <p:spPr>
          <a:xfrm>
            <a:off x="457199" y="3049051"/>
            <a:ext cx="1106693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pt-BR" sz="3200" b="1" dirty="0">
                <a:solidFill>
                  <a:schemeClr val="bg1"/>
                </a:solidFill>
              </a:rPr>
              <a:t>Métodos de se fazer isto na web:</a:t>
            </a:r>
          </a:p>
          <a:p>
            <a:pPr marL="971550" lvl="1" indent="-514350">
              <a:buFont typeface="+mj-lt"/>
              <a:buAutoNum type="arabicPeriod"/>
            </a:pPr>
            <a:r>
              <a:rPr lang="pt-BR" sz="3200" b="1" dirty="0" err="1">
                <a:solidFill>
                  <a:schemeClr val="bg1"/>
                </a:solidFill>
              </a:rPr>
              <a:t>Long</a:t>
            </a:r>
            <a:r>
              <a:rPr lang="pt-BR" sz="3200" b="1" dirty="0">
                <a:solidFill>
                  <a:schemeClr val="bg1"/>
                </a:solidFill>
              </a:rPr>
              <a:t> </a:t>
            </a:r>
            <a:r>
              <a:rPr lang="pt-BR" sz="3200" b="1" dirty="0" err="1">
                <a:solidFill>
                  <a:schemeClr val="bg1"/>
                </a:solidFill>
              </a:rPr>
              <a:t>Polling</a:t>
            </a:r>
            <a:endParaRPr lang="pt-BR" sz="3200" b="1" dirty="0">
              <a:solidFill>
                <a:schemeClr val="bg1"/>
              </a:solidFill>
            </a:endParaRPr>
          </a:p>
          <a:p>
            <a:pPr marL="971550" lvl="1" indent="-514350">
              <a:buFont typeface="+mj-lt"/>
              <a:buAutoNum type="arabicPeriod"/>
            </a:pPr>
            <a:r>
              <a:rPr lang="pt-BR" sz="3200" b="1" dirty="0" err="1">
                <a:solidFill>
                  <a:schemeClr val="bg1"/>
                </a:solidFill>
              </a:rPr>
              <a:t>Forever</a:t>
            </a:r>
            <a:r>
              <a:rPr lang="pt-BR" sz="3200" b="1" dirty="0">
                <a:solidFill>
                  <a:schemeClr val="bg1"/>
                </a:solidFill>
              </a:rPr>
              <a:t> Frame</a:t>
            </a:r>
          </a:p>
          <a:p>
            <a:pPr marL="971550" lvl="1" indent="-514350">
              <a:buFont typeface="+mj-lt"/>
              <a:buAutoNum type="arabicPeriod"/>
            </a:pPr>
            <a:r>
              <a:rPr lang="pt-BR" sz="3200" b="1" dirty="0">
                <a:solidFill>
                  <a:schemeClr val="bg1"/>
                </a:solidFill>
              </a:rPr>
              <a:t>Server-</a:t>
            </a:r>
            <a:r>
              <a:rPr lang="pt-BR" sz="3200" b="1" dirty="0" err="1">
                <a:solidFill>
                  <a:schemeClr val="bg1"/>
                </a:solidFill>
              </a:rPr>
              <a:t>sent</a:t>
            </a:r>
            <a:r>
              <a:rPr lang="pt-BR" sz="3200" b="1" dirty="0">
                <a:solidFill>
                  <a:schemeClr val="bg1"/>
                </a:solidFill>
              </a:rPr>
              <a:t> </a:t>
            </a:r>
            <a:r>
              <a:rPr lang="pt-BR" sz="3200" b="1" dirty="0" err="1">
                <a:solidFill>
                  <a:schemeClr val="bg1"/>
                </a:solidFill>
              </a:rPr>
              <a:t>Events</a:t>
            </a:r>
            <a:endParaRPr lang="pt-BR" sz="3200" b="1" dirty="0">
              <a:solidFill>
                <a:schemeClr val="bg1"/>
              </a:solidFill>
            </a:endParaRPr>
          </a:p>
          <a:p>
            <a:pPr marL="971550" lvl="1" indent="-514350">
              <a:buFont typeface="+mj-lt"/>
              <a:buAutoNum type="arabicPeriod"/>
            </a:pPr>
            <a:r>
              <a:rPr lang="pt-BR" sz="3200" b="1" dirty="0" err="1">
                <a:solidFill>
                  <a:schemeClr val="bg1"/>
                </a:solidFill>
              </a:rPr>
              <a:t>WebSocket</a:t>
            </a:r>
            <a:endParaRPr lang="pt-BR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925930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Conteúdo 1"/>
          <p:cNvSpPr txBox="1">
            <a:spLocks/>
          </p:cNvSpPr>
          <p:nvPr/>
        </p:nvSpPr>
        <p:spPr>
          <a:xfrm>
            <a:off x="457199" y="1600200"/>
            <a:ext cx="10757647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/>
          </a:p>
          <a:p>
            <a:endParaRPr lang="pt-BR"/>
          </a:p>
          <a:p>
            <a:endParaRPr lang="pt-BR"/>
          </a:p>
          <a:p>
            <a:pPr marL="0" indent="0">
              <a:buFont typeface="Arial"/>
              <a:buNone/>
            </a:pPr>
            <a:endParaRPr lang="pt-BR" dirty="0"/>
          </a:p>
        </p:txBody>
      </p:sp>
      <p:sp>
        <p:nvSpPr>
          <p:cNvPr id="8" name="Título 6"/>
          <p:cNvSpPr txBox="1">
            <a:spLocks/>
          </p:cNvSpPr>
          <p:nvPr/>
        </p:nvSpPr>
        <p:spPr>
          <a:xfrm>
            <a:off x="779928" y="271851"/>
            <a:ext cx="8229600" cy="114300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b="1" dirty="0" err="1">
                <a:solidFill>
                  <a:schemeClr val="bg2"/>
                </a:solidFill>
              </a:rPr>
              <a:t>SignalR</a:t>
            </a:r>
            <a:endParaRPr lang="pt-BR" b="1" dirty="0">
              <a:solidFill>
                <a:schemeClr val="bg2"/>
              </a:solidFill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457199" y="1294042"/>
            <a:ext cx="1106693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pt-BR" sz="3200" b="1" dirty="0" err="1">
                <a:solidFill>
                  <a:schemeClr val="bg1"/>
                </a:solidFill>
              </a:rPr>
              <a:t>SignalR</a:t>
            </a:r>
            <a:r>
              <a:rPr lang="pt-BR" sz="3200" b="1" dirty="0">
                <a:solidFill>
                  <a:schemeClr val="bg1"/>
                </a:solidFill>
              </a:rPr>
              <a:t> é uma abstração destes métodos uma vez que clientes diferentes suportam tecnologias ou métodos diferentes.</a:t>
            </a:r>
          </a:p>
        </p:txBody>
      </p:sp>
      <p:grpSp>
        <p:nvGrpSpPr>
          <p:cNvPr id="22" name="Grupo 21"/>
          <p:cNvGrpSpPr/>
          <p:nvPr/>
        </p:nvGrpSpPr>
        <p:grpSpPr>
          <a:xfrm>
            <a:off x="3092817" y="3116608"/>
            <a:ext cx="5931274" cy="2880782"/>
            <a:chOff x="3092817" y="3116608"/>
            <a:chExt cx="5931274" cy="2880782"/>
          </a:xfrm>
        </p:grpSpPr>
        <p:sp>
          <p:nvSpPr>
            <p:cNvPr id="6" name="Fluxograma: Processo alternativo 5"/>
            <p:cNvSpPr/>
            <p:nvPr/>
          </p:nvSpPr>
          <p:spPr>
            <a:xfrm>
              <a:off x="4304175" y="5544828"/>
              <a:ext cx="4719916" cy="452561"/>
            </a:xfrm>
            <a:prstGeom prst="flowChartAlternateProcess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000" b="1" dirty="0">
                  <a:solidFill>
                    <a:schemeClr val="accent3">
                      <a:lumMod val="50000"/>
                    </a:schemeClr>
                  </a:solidFill>
                </a:rPr>
                <a:t>Internet </a:t>
              </a:r>
              <a:r>
                <a:rPr lang="pt-BR" sz="2000" b="1" dirty="0" err="1">
                  <a:solidFill>
                    <a:schemeClr val="accent3">
                      <a:lumMod val="50000"/>
                    </a:schemeClr>
                  </a:solidFill>
                </a:rPr>
                <a:t>Protocols</a:t>
              </a:r>
              <a:endParaRPr lang="pt-BR" sz="2000" b="1" dirty="0">
                <a:solidFill>
                  <a:schemeClr val="accent3">
                    <a:lumMod val="50000"/>
                  </a:schemeClr>
                </a:solidFill>
              </a:endParaRPr>
            </a:p>
          </p:txBody>
        </p:sp>
        <p:grpSp>
          <p:nvGrpSpPr>
            <p:cNvPr id="19" name="Grupo 18"/>
            <p:cNvGrpSpPr/>
            <p:nvPr/>
          </p:nvGrpSpPr>
          <p:grpSpPr>
            <a:xfrm>
              <a:off x="4313701" y="4383741"/>
              <a:ext cx="4710390" cy="1086101"/>
              <a:chOff x="2995895" y="4329953"/>
              <a:chExt cx="4710390" cy="1086101"/>
            </a:xfrm>
          </p:grpSpPr>
          <p:sp>
            <p:nvSpPr>
              <p:cNvPr id="12" name="Retângulo de cantos arredondados 11"/>
              <p:cNvSpPr/>
              <p:nvPr/>
            </p:nvSpPr>
            <p:spPr>
              <a:xfrm>
                <a:off x="2995895" y="4360240"/>
                <a:ext cx="4710390" cy="1055814"/>
              </a:xfrm>
              <a:prstGeom prst="roundRect">
                <a:avLst>
                  <a:gd name="adj" fmla="val 9938"/>
                </a:avLst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0" name="CaixaDeTexto 9"/>
              <p:cNvSpPr txBox="1"/>
              <p:nvPr/>
            </p:nvSpPr>
            <p:spPr>
              <a:xfrm>
                <a:off x="4709957" y="4329953"/>
                <a:ext cx="130882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2000" b="1" dirty="0" err="1">
                    <a:solidFill>
                      <a:schemeClr val="accent3">
                        <a:lumMod val="50000"/>
                      </a:schemeClr>
                    </a:solidFill>
                  </a:rPr>
                  <a:t>Transports</a:t>
                </a:r>
                <a:endParaRPr lang="pt-BR" sz="2000" b="1" dirty="0">
                  <a:solidFill>
                    <a:schemeClr val="accent3">
                      <a:lumMod val="50000"/>
                    </a:schemeClr>
                  </a:solidFill>
                </a:endParaRPr>
              </a:p>
            </p:txBody>
          </p:sp>
          <p:grpSp>
            <p:nvGrpSpPr>
              <p:cNvPr id="18" name="Grupo 17"/>
              <p:cNvGrpSpPr/>
              <p:nvPr/>
            </p:nvGrpSpPr>
            <p:grpSpPr>
              <a:xfrm>
                <a:off x="3173506" y="4747127"/>
                <a:ext cx="4357968" cy="514291"/>
                <a:chOff x="3173506" y="4747127"/>
                <a:chExt cx="4357968" cy="514291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13" name="Retângulo de cantos arredondados 12"/>
                <p:cNvSpPr/>
                <p:nvPr/>
              </p:nvSpPr>
              <p:spPr>
                <a:xfrm>
                  <a:off x="3173506" y="4747127"/>
                  <a:ext cx="874059" cy="514291"/>
                </a:xfrm>
                <a:prstGeom prst="roundRect">
                  <a:avLst>
                    <a:gd name="adj" fmla="val 24074"/>
                  </a:avLst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200" b="1" dirty="0" err="1">
                      <a:solidFill>
                        <a:schemeClr val="accent3">
                          <a:lumMod val="50000"/>
                        </a:schemeClr>
                      </a:solidFill>
                    </a:rPr>
                    <a:t>Forever</a:t>
                  </a:r>
                  <a:endParaRPr lang="pt-BR" sz="1200" b="1" dirty="0">
                    <a:solidFill>
                      <a:schemeClr val="accent3">
                        <a:lumMod val="50000"/>
                      </a:schemeClr>
                    </a:solidFill>
                  </a:endParaRPr>
                </a:p>
                <a:p>
                  <a:pPr algn="ctr"/>
                  <a:r>
                    <a:rPr lang="pt-BR" sz="1200" b="1" dirty="0">
                      <a:solidFill>
                        <a:schemeClr val="accent3">
                          <a:lumMod val="50000"/>
                        </a:schemeClr>
                      </a:solidFill>
                    </a:rPr>
                    <a:t>frame</a:t>
                  </a:r>
                </a:p>
              </p:txBody>
            </p:sp>
            <p:sp>
              <p:nvSpPr>
                <p:cNvPr id="15" name="Retângulo de cantos arredondados 14"/>
                <p:cNvSpPr/>
                <p:nvPr/>
              </p:nvSpPr>
              <p:spPr>
                <a:xfrm>
                  <a:off x="4181585" y="4747127"/>
                  <a:ext cx="874059" cy="514291"/>
                </a:xfrm>
                <a:prstGeom prst="roundRect">
                  <a:avLst>
                    <a:gd name="adj" fmla="val 24074"/>
                  </a:avLst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200" b="1" dirty="0" err="1">
                      <a:solidFill>
                        <a:schemeClr val="accent3">
                          <a:lumMod val="50000"/>
                        </a:schemeClr>
                      </a:solidFill>
                    </a:rPr>
                    <a:t>Long</a:t>
                  </a:r>
                  <a:endParaRPr lang="pt-BR" sz="1200" b="1" dirty="0">
                    <a:solidFill>
                      <a:schemeClr val="accent3">
                        <a:lumMod val="50000"/>
                      </a:schemeClr>
                    </a:solidFill>
                  </a:endParaRPr>
                </a:p>
                <a:p>
                  <a:pPr algn="ctr"/>
                  <a:r>
                    <a:rPr lang="pt-BR" sz="1200" b="1" dirty="0" err="1">
                      <a:solidFill>
                        <a:schemeClr val="accent3">
                          <a:lumMod val="50000"/>
                        </a:schemeClr>
                      </a:solidFill>
                    </a:rPr>
                    <a:t>Polling</a:t>
                  </a:r>
                  <a:endParaRPr lang="pt-BR" sz="1200" b="1" dirty="0">
                    <a:solidFill>
                      <a:schemeClr val="accent3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16" name="Retângulo de cantos arredondados 15"/>
                <p:cNvSpPr/>
                <p:nvPr/>
              </p:nvSpPr>
              <p:spPr>
                <a:xfrm>
                  <a:off x="5189664" y="4747127"/>
                  <a:ext cx="1150793" cy="514291"/>
                </a:xfrm>
                <a:prstGeom prst="roundRect">
                  <a:avLst>
                    <a:gd name="adj" fmla="val 24074"/>
                  </a:avLst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200" b="1" dirty="0">
                      <a:solidFill>
                        <a:schemeClr val="accent3">
                          <a:lumMod val="50000"/>
                        </a:schemeClr>
                      </a:solidFill>
                    </a:rPr>
                    <a:t>Server – </a:t>
                  </a:r>
                  <a:r>
                    <a:rPr lang="pt-BR" sz="1200" b="1" dirty="0" err="1">
                      <a:solidFill>
                        <a:schemeClr val="accent3">
                          <a:lumMod val="50000"/>
                        </a:schemeClr>
                      </a:solidFill>
                    </a:rPr>
                    <a:t>Sent</a:t>
                  </a:r>
                  <a:endParaRPr lang="pt-BR" sz="1200" b="1" dirty="0">
                    <a:solidFill>
                      <a:schemeClr val="accent3">
                        <a:lumMod val="50000"/>
                      </a:schemeClr>
                    </a:solidFill>
                  </a:endParaRPr>
                </a:p>
                <a:p>
                  <a:pPr algn="ctr"/>
                  <a:r>
                    <a:rPr lang="pt-BR" sz="1200" b="1" dirty="0" err="1">
                      <a:solidFill>
                        <a:schemeClr val="accent3">
                          <a:lumMod val="50000"/>
                        </a:schemeClr>
                      </a:solidFill>
                    </a:rPr>
                    <a:t>Events</a:t>
                  </a:r>
                  <a:endParaRPr lang="pt-BR" sz="1200" b="1" dirty="0">
                    <a:solidFill>
                      <a:schemeClr val="accent3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17" name="Retângulo de cantos arredondados 16"/>
                <p:cNvSpPr/>
                <p:nvPr/>
              </p:nvSpPr>
              <p:spPr>
                <a:xfrm>
                  <a:off x="6474478" y="4747127"/>
                  <a:ext cx="1056996" cy="514291"/>
                </a:xfrm>
                <a:prstGeom prst="roundRect">
                  <a:avLst>
                    <a:gd name="adj" fmla="val 24074"/>
                  </a:avLst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200" b="1" dirty="0" err="1">
                      <a:solidFill>
                        <a:schemeClr val="accent3">
                          <a:lumMod val="50000"/>
                        </a:schemeClr>
                      </a:solidFill>
                    </a:rPr>
                    <a:t>WebSockets</a:t>
                  </a:r>
                  <a:endParaRPr lang="pt-BR" sz="1200" b="1" dirty="0">
                    <a:solidFill>
                      <a:schemeClr val="accent3">
                        <a:lumMod val="50000"/>
                      </a:schemeClr>
                    </a:solidFill>
                  </a:endParaRPr>
                </a:p>
              </p:txBody>
            </p:sp>
          </p:grpSp>
        </p:grpSp>
        <p:sp>
          <p:nvSpPr>
            <p:cNvPr id="20" name="Fluxograma: Processo alternativo 19"/>
            <p:cNvSpPr/>
            <p:nvPr/>
          </p:nvSpPr>
          <p:spPr>
            <a:xfrm>
              <a:off x="4304175" y="3760360"/>
              <a:ext cx="4719916" cy="572441"/>
            </a:xfrm>
            <a:prstGeom prst="flowChartAlternateProcess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000" b="1" dirty="0" err="1">
                  <a:solidFill>
                    <a:schemeClr val="bg1"/>
                  </a:solidFill>
                </a:rPr>
                <a:t>Persistent</a:t>
              </a:r>
              <a:r>
                <a:rPr lang="pt-BR" sz="2000" b="1" dirty="0">
                  <a:solidFill>
                    <a:schemeClr val="bg1"/>
                  </a:solidFill>
                </a:rPr>
                <a:t> Connections</a:t>
              </a:r>
            </a:p>
          </p:txBody>
        </p:sp>
        <p:sp>
          <p:nvSpPr>
            <p:cNvPr id="21" name="Fluxograma: Processo alternativo 20"/>
            <p:cNvSpPr/>
            <p:nvPr/>
          </p:nvSpPr>
          <p:spPr>
            <a:xfrm>
              <a:off x="4304175" y="3135897"/>
              <a:ext cx="4719916" cy="561853"/>
            </a:xfrm>
            <a:prstGeom prst="flowChartAlternateProcess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000" b="1" dirty="0">
                  <a:solidFill>
                    <a:schemeClr val="bg1"/>
                  </a:solidFill>
                </a:rPr>
                <a:t>Hubs</a:t>
              </a:r>
            </a:p>
          </p:txBody>
        </p:sp>
        <p:sp>
          <p:nvSpPr>
            <p:cNvPr id="3" name="Seta para a direita 2"/>
            <p:cNvSpPr/>
            <p:nvPr/>
          </p:nvSpPr>
          <p:spPr>
            <a:xfrm rot="16200000">
              <a:off x="2513038" y="3696387"/>
              <a:ext cx="2880782" cy="1721224"/>
            </a:xfrm>
            <a:prstGeom prst="rightArrow">
              <a:avLst>
                <a:gd name="adj1" fmla="val 51562"/>
                <a:gd name="adj2" fmla="val 50000"/>
              </a:avLst>
            </a:prstGeom>
            <a:solidFill>
              <a:srgbClr val="FF79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400" b="1" dirty="0" err="1">
                  <a:solidFill>
                    <a:schemeClr val="bg1"/>
                  </a:solidFill>
                </a:rPr>
                <a:t>Abstraction</a:t>
              </a:r>
              <a:r>
                <a:rPr lang="pt-BR" sz="2400" b="1" dirty="0">
                  <a:solidFill>
                    <a:schemeClr val="bg1"/>
                  </a:solidFill>
                </a:rPr>
                <a:t> </a:t>
              </a:r>
              <a:r>
                <a:rPr lang="pt-BR" sz="2400" b="1" dirty="0" err="1">
                  <a:solidFill>
                    <a:schemeClr val="bg1"/>
                  </a:solidFill>
                </a:rPr>
                <a:t>Level</a:t>
              </a:r>
              <a:endParaRPr lang="pt-BR" sz="24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4429122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Conteúdo 1"/>
          <p:cNvSpPr txBox="1">
            <a:spLocks/>
          </p:cNvSpPr>
          <p:nvPr/>
        </p:nvSpPr>
        <p:spPr>
          <a:xfrm>
            <a:off x="457199" y="1600200"/>
            <a:ext cx="10757647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/>
          </a:p>
          <a:p>
            <a:endParaRPr lang="pt-BR"/>
          </a:p>
          <a:p>
            <a:endParaRPr lang="pt-BR"/>
          </a:p>
          <a:p>
            <a:pPr marL="0" indent="0">
              <a:buFont typeface="Arial"/>
              <a:buNone/>
            </a:pPr>
            <a:endParaRPr lang="pt-BR" dirty="0"/>
          </a:p>
        </p:txBody>
      </p:sp>
      <p:sp>
        <p:nvSpPr>
          <p:cNvPr id="8" name="Título 6"/>
          <p:cNvSpPr txBox="1">
            <a:spLocks/>
          </p:cNvSpPr>
          <p:nvPr/>
        </p:nvSpPr>
        <p:spPr>
          <a:xfrm>
            <a:off x="779928" y="271851"/>
            <a:ext cx="8229600" cy="114300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b="1" dirty="0" err="1">
                <a:solidFill>
                  <a:schemeClr val="bg2"/>
                </a:solidFill>
              </a:rPr>
              <a:t>SignalR</a:t>
            </a:r>
            <a:endParaRPr lang="pt-BR" b="1" dirty="0">
              <a:solidFill>
                <a:schemeClr val="bg2"/>
              </a:solidFill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457199" y="951142"/>
            <a:ext cx="1106693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pt-BR" sz="3200" b="1" dirty="0">
                <a:solidFill>
                  <a:schemeClr val="bg1"/>
                </a:solidFill>
              </a:rPr>
              <a:t>Hubs x </a:t>
            </a:r>
            <a:r>
              <a:rPr lang="pt-BR" sz="3200" b="1" dirty="0" err="1">
                <a:solidFill>
                  <a:schemeClr val="bg1"/>
                </a:solidFill>
              </a:rPr>
              <a:t>PersistentConnection</a:t>
            </a:r>
            <a:endParaRPr lang="pt-BR" sz="3200" b="1" dirty="0">
              <a:solidFill>
                <a:schemeClr val="bg1"/>
              </a:solidFill>
            </a:endParaRPr>
          </a:p>
          <a:p>
            <a:pPr lvl="1"/>
            <a:endParaRPr lang="pt-BR" sz="3200" b="1" dirty="0">
              <a:solidFill>
                <a:schemeClr val="bg1"/>
              </a:solidFill>
            </a:endParaRPr>
          </a:p>
          <a:p>
            <a:pPr lvl="1"/>
            <a:r>
              <a:rPr lang="pt-BR" sz="3200" b="1" dirty="0" err="1">
                <a:solidFill>
                  <a:schemeClr val="bg1"/>
                </a:solidFill>
              </a:rPr>
              <a:t>PersistentConenction</a:t>
            </a:r>
            <a:r>
              <a:rPr lang="pt-BR" sz="3200" b="1" dirty="0">
                <a:solidFill>
                  <a:schemeClr val="bg1"/>
                </a:solidFill>
              </a:rPr>
              <a:t> </a:t>
            </a:r>
            <a:endParaRPr lang="pt-BR" sz="2800" b="1" dirty="0">
              <a:solidFill>
                <a:schemeClr val="bg1"/>
              </a:solidFill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chemeClr val="bg1"/>
                </a:solidFill>
              </a:rPr>
              <a:t>Expõe um </a:t>
            </a:r>
            <a:r>
              <a:rPr lang="pt-BR" sz="2800" b="1" dirty="0" err="1">
                <a:solidFill>
                  <a:schemeClr val="bg1"/>
                </a:solidFill>
              </a:rPr>
              <a:t>endpoint</a:t>
            </a:r>
            <a:endParaRPr lang="pt-BR" sz="2800" b="1" dirty="0">
              <a:solidFill>
                <a:schemeClr val="bg1"/>
              </a:solidFill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chemeClr val="bg1"/>
                </a:solidFill>
              </a:rPr>
              <a:t>Similar a utilização de sockets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chemeClr val="bg1"/>
                </a:solidFill>
              </a:rPr>
              <a:t>Requer configuração de rota no </a:t>
            </a:r>
            <a:r>
              <a:rPr lang="pt-BR" sz="2800" b="1" dirty="0" err="1">
                <a:solidFill>
                  <a:schemeClr val="bg1"/>
                </a:solidFill>
              </a:rPr>
              <a:t>global.asax</a:t>
            </a:r>
            <a:endParaRPr lang="pt-BR" sz="2800" b="1" dirty="0">
              <a:solidFill>
                <a:schemeClr val="bg1"/>
              </a:solidFill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chemeClr val="bg1"/>
                </a:solidFill>
              </a:rPr>
              <a:t>Baixo nível de abstração</a:t>
            </a:r>
            <a:endParaRPr lang="pt-BR" sz="3200" b="1" dirty="0">
              <a:solidFill>
                <a:schemeClr val="bg1"/>
              </a:solidFill>
            </a:endParaRPr>
          </a:p>
          <a:p>
            <a:pPr lvl="1"/>
            <a:endParaRPr lang="pt-BR" sz="3200" b="1" dirty="0">
              <a:solidFill>
                <a:schemeClr val="bg1"/>
              </a:solidFill>
            </a:endParaRPr>
          </a:p>
          <a:p>
            <a:pPr lvl="1"/>
            <a:r>
              <a:rPr lang="pt-BR" sz="3200" b="1" dirty="0">
                <a:solidFill>
                  <a:schemeClr val="bg1"/>
                </a:solidFill>
              </a:rPr>
              <a:t>Hubs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chemeClr val="bg1"/>
                </a:solidFill>
              </a:rPr>
              <a:t>Alto nível de abstração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chemeClr val="bg1"/>
                </a:solidFill>
              </a:rPr>
              <a:t>Permitem que cliente e servidor chamem métodos entre si</a:t>
            </a:r>
          </a:p>
          <a:p>
            <a:pPr lvl="1"/>
            <a:endParaRPr lang="pt-BR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013339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Conteúdo 1"/>
          <p:cNvSpPr txBox="1">
            <a:spLocks/>
          </p:cNvSpPr>
          <p:nvPr/>
        </p:nvSpPr>
        <p:spPr>
          <a:xfrm>
            <a:off x="457199" y="1600200"/>
            <a:ext cx="10757647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/>
          </a:p>
          <a:p>
            <a:endParaRPr lang="pt-BR"/>
          </a:p>
          <a:p>
            <a:endParaRPr lang="pt-BR"/>
          </a:p>
          <a:p>
            <a:pPr marL="0" indent="0">
              <a:buFont typeface="Arial"/>
              <a:buNone/>
            </a:pPr>
            <a:endParaRPr lang="pt-BR" dirty="0"/>
          </a:p>
        </p:txBody>
      </p:sp>
      <p:sp>
        <p:nvSpPr>
          <p:cNvPr id="8" name="Título 6"/>
          <p:cNvSpPr txBox="1">
            <a:spLocks/>
          </p:cNvSpPr>
          <p:nvPr/>
        </p:nvSpPr>
        <p:spPr>
          <a:xfrm>
            <a:off x="779928" y="271851"/>
            <a:ext cx="8229600" cy="114300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b="1" dirty="0" err="1">
                <a:solidFill>
                  <a:schemeClr val="bg2"/>
                </a:solidFill>
              </a:rPr>
              <a:t>SignalR</a:t>
            </a:r>
            <a:endParaRPr lang="pt-BR" b="1" dirty="0">
              <a:solidFill>
                <a:schemeClr val="bg2"/>
              </a:solidFill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457199" y="1193188"/>
            <a:ext cx="1106693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</a:rPr>
              <a:t>   Quando utilizar </a:t>
            </a:r>
            <a:r>
              <a:rPr lang="pt-BR" sz="3200" b="1" dirty="0" err="1">
                <a:solidFill>
                  <a:schemeClr val="bg1"/>
                </a:solidFill>
              </a:rPr>
              <a:t>PersistentConnections</a:t>
            </a:r>
            <a:r>
              <a:rPr lang="pt-BR" sz="3200" b="1" dirty="0">
                <a:solidFill>
                  <a:schemeClr val="bg1"/>
                </a:solidFill>
              </a:rPr>
              <a:t>?</a:t>
            </a:r>
            <a:br>
              <a:rPr lang="pt-BR" sz="3200" b="1" dirty="0">
                <a:solidFill>
                  <a:schemeClr val="bg1"/>
                </a:solidFill>
              </a:rPr>
            </a:br>
            <a:endParaRPr lang="pt-BR" sz="3200" b="1" dirty="0">
              <a:solidFill>
                <a:schemeClr val="bg1"/>
              </a:solidFill>
            </a:endParaRPr>
          </a:p>
          <a:p>
            <a:pPr marL="285750" indent="-285750" fontAlgn="base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2800" b="1" dirty="0"/>
              <a:t>O formato da mensagem enviada necessita de ser controlado.</a:t>
            </a:r>
          </a:p>
          <a:p>
            <a:pPr marL="285750" indent="-285750" fontAlgn="base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2800" b="1" dirty="0"/>
              <a:t>O desenvolvedor prefere trabalhar com um modelo de envio de mensagens ao invés de um modelo de invocação remota.</a:t>
            </a:r>
          </a:p>
          <a:p>
            <a:pPr marL="285750" indent="-285750" fontAlgn="base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2800" b="1" dirty="0"/>
              <a:t>Um aplicativo existente que usa um modelo de mensagem está sendo portado para usar </a:t>
            </a:r>
            <a:r>
              <a:rPr lang="pt-BR" sz="2800" b="1" dirty="0" err="1"/>
              <a:t>SignalR</a:t>
            </a:r>
            <a:r>
              <a:rPr lang="pt-BR" sz="2800" b="1" dirty="0"/>
              <a:t>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endParaRPr lang="pt-BR" sz="2400" b="1" dirty="0"/>
          </a:p>
          <a:p>
            <a:pPr marL="285750" lvl="0" indent="-285750" fontAlgn="base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Courier 10 Pitch"/>
              </a:rPr>
              <a:t>Demo: Chat</a:t>
            </a:r>
          </a:p>
          <a:p>
            <a:pPr marL="285750" lvl="0" indent="-285750" fontAlgn="base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Courier 10 Pitch"/>
              </a:rPr>
              <a:t>Install-Package </a:t>
            </a:r>
            <a:r>
              <a:rPr lang="en-US" sz="2400" dirty="0" err="1">
                <a:solidFill>
                  <a:schemeClr val="bg1"/>
                </a:solidFill>
                <a:latin typeface="Courier 10 Pitch"/>
              </a:rPr>
              <a:t>Microsoft.AspNet.SignalR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endParaRPr lang="en-US" sz="54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341306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Conteúdo 1"/>
          <p:cNvSpPr txBox="1">
            <a:spLocks/>
          </p:cNvSpPr>
          <p:nvPr/>
        </p:nvSpPr>
        <p:spPr>
          <a:xfrm>
            <a:off x="457199" y="1600200"/>
            <a:ext cx="10757647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/>
          </a:p>
          <a:p>
            <a:endParaRPr lang="pt-BR"/>
          </a:p>
          <a:p>
            <a:endParaRPr lang="pt-BR"/>
          </a:p>
          <a:p>
            <a:pPr marL="0" indent="0">
              <a:buFont typeface="Arial"/>
              <a:buNone/>
            </a:pPr>
            <a:endParaRPr lang="pt-BR" dirty="0"/>
          </a:p>
        </p:txBody>
      </p:sp>
      <p:sp>
        <p:nvSpPr>
          <p:cNvPr id="8" name="Título 6"/>
          <p:cNvSpPr txBox="1">
            <a:spLocks/>
          </p:cNvSpPr>
          <p:nvPr/>
        </p:nvSpPr>
        <p:spPr>
          <a:xfrm>
            <a:off x="779928" y="271851"/>
            <a:ext cx="8229600" cy="114300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b="1" dirty="0">
                <a:solidFill>
                  <a:schemeClr val="bg1"/>
                </a:solidFill>
              </a:rPr>
              <a:t>Referências</a:t>
            </a:r>
          </a:p>
        </p:txBody>
      </p:sp>
      <p:sp>
        <p:nvSpPr>
          <p:cNvPr id="7" name="CaixaDeTexto 6"/>
          <p:cNvSpPr txBox="1"/>
          <p:nvPr/>
        </p:nvSpPr>
        <p:spPr>
          <a:xfrm>
            <a:off x="755576" y="1169894"/>
            <a:ext cx="1045927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chemeClr val="bg1"/>
                </a:solidFill>
              </a:rPr>
              <a:t>Cursos: </a:t>
            </a:r>
            <a:r>
              <a:rPr lang="pt-BR" sz="2400" b="1" dirty="0">
                <a:solidFill>
                  <a:srgbClr val="FBDAAF"/>
                </a:solidFill>
              </a:rPr>
              <a:t>www.pluralsight.com </a:t>
            </a:r>
          </a:p>
          <a:p>
            <a:r>
              <a:rPr lang="pt-BR" sz="2400" b="1" dirty="0" err="1">
                <a:solidFill>
                  <a:schemeClr val="bg1"/>
                </a:solidFill>
              </a:rPr>
              <a:t>Introduction</a:t>
            </a:r>
            <a:r>
              <a:rPr lang="pt-BR" sz="2400" b="1" dirty="0">
                <a:solidFill>
                  <a:schemeClr val="bg1"/>
                </a:solidFill>
              </a:rPr>
              <a:t> </a:t>
            </a:r>
            <a:r>
              <a:rPr lang="pt-BR" sz="2400" b="1" dirty="0" err="1">
                <a:solidFill>
                  <a:schemeClr val="bg1"/>
                </a:solidFill>
              </a:rPr>
              <a:t>to</a:t>
            </a:r>
            <a:r>
              <a:rPr lang="pt-BR" sz="2400" b="1" dirty="0">
                <a:solidFill>
                  <a:schemeClr val="bg1"/>
                </a:solidFill>
              </a:rPr>
              <a:t> ASP.NET MVC 3 – Scott Allen </a:t>
            </a:r>
          </a:p>
          <a:p>
            <a:r>
              <a:rPr lang="pt-BR" sz="2400" b="1" dirty="0">
                <a:solidFill>
                  <a:schemeClr val="bg1"/>
                </a:solidFill>
              </a:rPr>
              <a:t>ASP.NET MVC 3 Fundamentals – Scott Allen</a:t>
            </a:r>
          </a:p>
          <a:p>
            <a:r>
              <a:rPr lang="pt-BR" sz="2400" b="1" dirty="0">
                <a:solidFill>
                  <a:schemeClr val="bg1"/>
                </a:solidFill>
              </a:rPr>
              <a:t>ASP.NET MVC 4 Fundamentals – Scott Allen</a:t>
            </a:r>
          </a:p>
          <a:p>
            <a:r>
              <a:rPr lang="pt-BR" sz="2400" b="1" dirty="0">
                <a:solidFill>
                  <a:schemeClr val="bg1"/>
                </a:solidFill>
              </a:rPr>
              <a:t>ASP.NET MVC 5 Fundamentals – Scott Allen</a:t>
            </a:r>
          </a:p>
          <a:p>
            <a:endParaRPr lang="pt-BR" sz="2400" b="1" dirty="0">
              <a:solidFill>
                <a:schemeClr val="bg1"/>
              </a:solidFill>
            </a:endParaRPr>
          </a:p>
          <a:p>
            <a:r>
              <a:rPr lang="pt-BR" sz="2400" b="1" dirty="0">
                <a:solidFill>
                  <a:srgbClr val="FF7900"/>
                </a:solidFill>
              </a:rPr>
              <a:t>Livros: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chemeClr val="bg1"/>
                </a:solidFill>
              </a:rPr>
              <a:t>Domain Driven Design – Atacando as Complexidades no Coração do Software – Eric Evans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chemeClr val="bg1"/>
                </a:solidFill>
              </a:rPr>
              <a:t>Código Limpo – Habilidades Práticas do Agile Software – Robert C. Martin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chemeClr val="bg1"/>
                </a:solidFill>
              </a:rPr>
              <a:t>Extreme Programming – Aprenda como encarar seus usuários desenvolvendo software com agilidade e qualidade – Vinicius </a:t>
            </a:r>
            <a:r>
              <a:rPr lang="pt-BR" sz="2400" b="1" dirty="0" err="1">
                <a:solidFill>
                  <a:schemeClr val="bg1"/>
                </a:solidFill>
              </a:rPr>
              <a:t>Manhães</a:t>
            </a:r>
            <a:r>
              <a:rPr lang="pt-BR" sz="2400" b="1" dirty="0">
                <a:solidFill>
                  <a:schemeClr val="bg1"/>
                </a:solidFill>
              </a:rPr>
              <a:t> Teles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chemeClr val="bg1"/>
                </a:solidFill>
              </a:rPr>
              <a:t>Como se tornar um programador melhor – Pete </a:t>
            </a:r>
            <a:r>
              <a:rPr lang="pt-BR" sz="2400" b="1" dirty="0" err="1">
                <a:solidFill>
                  <a:schemeClr val="bg1"/>
                </a:solidFill>
              </a:rPr>
              <a:t>Goodliffe</a:t>
            </a:r>
            <a:endParaRPr lang="pt-BR" sz="2400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3850705"/>
      </p:ext>
    </p:extLst>
  </p:cSld>
  <p:clrMapOvr>
    <a:masterClrMapping/>
  </p:clrMapOvr>
  <p:transition spd="slow">
    <p:push/>
  </p:transition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607200" y="2714386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6000" b="1" i="0" kern="1200">
                <a:solidFill>
                  <a:srgbClr val="FFFFFF"/>
                </a:solidFill>
                <a:latin typeface="Calibri"/>
                <a:ea typeface="+mj-ea"/>
                <a:cs typeface="Calibri"/>
              </a:defRPr>
            </a:lvl1pPr>
          </a:lstStyle>
          <a:p>
            <a:endParaRPr lang="es-ES_tradnl" dirty="0"/>
          </a:p>
          <a:p>
            <a:r>
              <a:rPr lang="es-ES_tradnl" dirty="0" err="1"/>
              <a:t>Thank</a:t>
            </a:r>
            <a:r>
              <a:rPr lang="es-ES_tradnl" dirty="0"/>
              <a:t> </a:t>
            </a:r>
            <a:r>
              <a:rPr lang="es-ES_tradnl" dirty="0" err="1"/>
              <a:t>You</a:t>
            </a:r>
            <a:r>
              <a:rPr lang="es-ES_tradnl" dirty="0"/>
              <a:t>!</a:t>
            </a:r>
            <a:endParaRPr lang="en-US" dirty="0"/>
          </a:p>
        </p:txBody>
      </p:sp>
      <p:sp>
        <p:nvSpPr>
          <p:cNvPr id="9" name="Subtitle 2"/>
          <p:cNvSpPr txBox="1">
            <a:spLocks/>
          </p:cNvSpPr>
          <p:nvPr/>
        </p:nvSpPr>
        <p:spPr>
          <a:xfrm>
            <a:off x="606562" y="4207374"/>
            <a:ext cx="7773038" cy="14254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rgbClr val="FFFFFF"/>
                </a:solidFill>
                <a:latin typeface="Calibri"/>
                <a:ea typeface="+mn-ea"/>
                <a:cs typeface="Calibri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ea typeface="+mj-ea"/>
            </a:endParaRPr>
          </a:p>
          <a:p>
            <a:r>
              <a:rPr lang="en-US" b="1" dirty="0">
                <a:solidFill>
                  <a:schemeClr val="bg2"/>
                </a:solidFill>
                <a:ea typeface="+mj-ea"/>
              </a:rPr>
              <a:t>ATENTO.COM</a:t>
            </a:r>
          </a:p>
        </p:txBody>
      </p:sp>
    </p:spTree>
    <p:extLst>
      <p:ext uri="{BB962C8B-B14F-4D97-AF65-F5344CB8AC3E}">
        <p14:creationId xmlns:p14="http://schemas.microsoft.com/office/powerpoint/2010/main" val="2127154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 txBox="1">
            <a:spLocks/>
          </p:cNvSpPr>
          <p:nvPr/>
        </p:nvSpPr>
        <p:spPr>
          <a:xfrm>
            <a:off x="597774" y="409500"/>
            <a:ext cx="7161410" cy="400565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kern="1200" baseline="0">
                <a:solidFill>
                  <a:srgbClr val="FC7300"/>
                </a:solidFill>
                <a:latin typeface="Calibri"/>
                <a:ea typeface="+mj-ea"/>
                <a:cs typeface="Calibri"/>
              </a:defRPr>
            </a:lvl1pPr>
          </a:lstStyle>
          <a:p>
            <a:r>
              <a:rPr lang="pt-BR" sz="3600" dirty="0" err="1">
                <a:solidFill>
                  <a:srgbClr val="0E4582"/>
                </a:solidFill>
              </a:rPr>
              <a:t>Action</a:t>
            </a:r>
            <a:r>
              <a:rPr lang="pt-BR" sz="3600" dirty="0">
                <a:solidFill>
                  <a:srgbClr val="0E4582"/>
                </a:solidFill>
              </a:rPr>
              <a:t> </a:t>
            </a:r>
            <a:r>
              <a:rPr lang="pt-BR" sz="3600" dirty="0" err="1">
                <a:solidFill>
                  <a:srgbClr val="0E4582"/>
                </a:solidFill>
              </a:rPr>
              <a:t>Parameters</a:t>
            </a:r>
            <a:endParaRPr lang="en-US" sz="3600" dirty="0">
              <a:solidFill>
                <a:srgbClr val="0E4582"/>
              </a:solidFill>
            </a:endParaRPr>
          </a:p>
        </p:txBody>
      </p:sp>
      <p:sp>
        <p:nvSpPr>
          <p:cNvPr id="9" name="Subtítulo 7"/>
          <p:cNvSpPr txBox="1">
            <a:spLocks/>
          </p:cNvSpPr>
          <p:nvPr/>
        </p:nvSpPr>
        <p:spPr>
          <a:xfrm>
            <a:off x="457200" y="1559859"/>
            <a:ext cx="11456894" cy="432995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lvl="1" indent="-571500">
              <a:spcBef>
                <a:spcPts val="0"/>
              </a:spcBef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pt-BR" sz="3600" b="1" dirty="0">
                <a:solidFill>
                  <a:schemeClr val="bg1"/>
                </a:solidFill>
              </a:rPr>
              <a:t>Adicionando o parâmetro nome na </a:t>
            </a:r>
            <a:r>
              <a:rPr lang="pt-BR" sz="3600" b="1" dirty="0" err="1">
                <a:solidFill>
                  <a:schemeClr val="bg1"/>
                </a:solidFill>
              </a:rPr>
              <a:t>action</a:t>
            </a:r>
            <a:br>
              <a:rPr lang="pt-BR" sz="3600" b="1" dirty="0">
                <a:solidFill>
                  <a:schemeClr val="bg1"/>
                </a:solidFill>
              </a:rPr>
            </a:br>
            <a:r>
              <a:rPr lang="pt-BR" sz="2800" dirty="0">
                <a:solidFill>
                  <a:schemeClr val="bg1"/>
                </a:solidFill>
              </a:rPr>
              <a:t>Parâmetros na assinatura das </a:t>
            </a:r>
            <a:r>
              <a:rPr lang="pt-BR" sz="2800" dirty="0" err="1">
                <a:solidFill>
                  <a:schemeClr val="bg1"/>
                </a:solidFill>
              </a:rPr>
              <a:t>Actions</a:t>
            </a:r>
            <a:r>
              <a:rPr lang="pt-BR" sz="2800" dirty="0">
                <a:solidFill>
                  <a:schemeClr val="bg1"/>
                </a:solidFill>
              </a:rPr>
              <a:t> são procurados pelo nome nos dados da </a:t>
            </a:r>
            <a:r>
              <a:rPr lang="pt-BR" sz="2800" dirty="0" err="1">
                <a:solidFill>
                  <a:schemeClr val="bg1"/>
                </a:solidFill>
              </a:rPr>
              <a:t>RouteData</a:t>
            </a:r>
            <a:r>
              <a:rPr lang="pt-BR" sz="2800" dirty="0">
                <a:solidFill>
                  <a:schemeClr val="bg1"/>
                </a:solidFill>
              </a:rPr>
              <a:t>, </a:t>
            </a:r>
            <a:r>
              <a:rPr lang="pt-BR" sz="2800" dirty="0" err="1">
                <a:solidFill>
                  <a:schemeClr val="bg1"/>
                </a:solidFill>
              </a:rPr>
              <a:t>Querystring</a:t>
            </a:r>
            <a:r>
              <a:rPr lang="pt-BR" sz="2800" dirty="0">
                <a:solidFill>
                  <a:schemeClr val="bg1"/>
                </a:solidFill>
              </a:rPr>
              <a:t>, e dados postados pelo formulário (</a:t>
            </a:r>
            <a:r>
              <a:rPr lang="pt-BR" sz="2800" dirty="0" err="1">
                <a:solidFill>
                  <a:schemeClr val="bg1"/>
                </a:solidFill>
              </a:rPr>
              <a:t>FormCollection</a:t>
            </a:r>
            <a:r>
              <a:rPr lang="pt-BR" sz="2800" dirty="0">
                <a:solidFill>
                  <a:schemeClr val="bg1"/>
                </a:solidFill>
              </a:rPr>
              <a:t>)</a:t>
            </a:r>
          </a:p>
          <a:p>
            <a:pPr marL="571500" lvl="1" indent="-571500">
              <a:spcBef>
                <a:spcPts val="0"/>
              </a:spcBef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pt-BR" sz="3600" b="1" dirty="0">
                <a:solidFill>
                  <a:schemeClr val="bg1"/>
                </a:solidFill>
              </a:rPr>
              <a:t>Tornando parâmetros opcionais na Rota</a:t>
            </a:r>
          </a:p>
          <a:p>
            <a:pPr marL="571500" lvl="1" indent="-571500">
              <a:spcBef>
                <a:spcPts val="0"/>
              </a:spcBef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pt-BR" sz="3600" b="1" dirty="0">
                <a:solidFill>
                  <a:schemeClr val="bg1"/>
                </a:solidFill>
              </a:rPr>
              <a:t>Definindo valor padrão para o parâmetro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pt-BR" sz="2000" b="1" dirty="0">
              <a:solidFill>
                <a:schemeClr val="bg1"/>
              </a:solidFill>
            </a:endParaRPr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pt-BR" sz="2000" b="1" dirty="0">
              <a:solidFill>
                <a:schemeClr val="bg1"/>
              </a:solidFill>
            </a:endParaRPr>
          </a:p>
          <a:p>
            <a:pPr marL="457200" lvl="1" indent="-457200">
              <a:buFont typeface="Arial" panose="020B0604020202020204" pitchFamily="34" charset="0"/>
              <a:buChar char="•"/>
            </a:pPr>
            <a:endParaRPr lang="pt-BR" b="1" u="sng" dirty="0">
              <a:solidFill>
                <a:schemeClr val="bg1"/>
              </a:solidFill>
            </a:endParaRPr>
          </a:p>
          <a:p>
            <a:pPr marL="1200150" lvl="3" indent="-342900"/>
            <a:endParaRPr lang="pt-BR" sz="1600" b="1" dirty="0">
              <a:solidFill>
                <a:schemeClr val="bg1"/>
              </a:solidFill>
            </a:endParaRPr>
          </a:p>
          <a:p>
            <a:pPr marL="400050" lvl="2" indent="0">
              <a:buFont typeface="Arial"/>
              <a:buNone/>
            </a:pPr>
            <a:endParaRPr lang="pt-BR" sz="2000" b="1" dirty="0">
              <a:solidFill>
                <a:schemeClr val="bg1"/>
              </a:solidFill>
            </a:endParaRPr>
          </a:p>
          <a:p>
            <a:pPr marL="742950" lvl="2" indent="-342900"/>
            <a:endParaRPr lang="pt-BR" b="1" dirty="0">
              <a:solidFill>
                <a:schemeClr val="bg1"/>
              </a:solidFill>
            </a:endParaRPr>
          </a:p>
          <a:p>
            <a:pPr marL="742950" lvl="2" indent="-342900"/>
            <a:endParaRPr lang="pt-BR" sz="2000" b="1" dirty="0">
              <a:solidFill>
                <a:schemeClr val="bg1"/>
              </a:solidFill>
            </a:endParaRPr>
          </a:p>
          <a:p>
            <a:pPr marL="742950" lvl="2" indent="-342900"/>
            <a:endParaRPr lang="pt-BR" sz="2000" b="1" dirty="0">
              <a:solidFill>
                <a:schemeClr val="bg1"/>
              </a:solidFill>
            </a:endParaRPr>
          </a:p>
          <a:p>
            <a:pPr marL="400050" lvl="2" indent="0">
              <a:buFont typeface="Arial"/>
              <a:buNone/>
            </a:pPr>
            <a:endParaRPr lang="pt-BR" sz="2000" b="1" dirty="0">
              <a:solidFill>
                <a:schemeClr val="bg1"/>
              </a:solidFill>
            </a:endParaRPr>
          </a:p>
          <a:p>
            <a:pPr marL="742950" lvl="2" indent="-342900"/>
            <a:endParaRPr lang="pt-BR" sz="2000" b="1" dirty="0">
              <a:solidFill>
                <a:schemeClr val="bg1"/>
              </a:solidFill>
            </a:endParaRPr>
          </a:p>
          <a:p>
            <a:pPr marL="742950" lvl="2" indent="-342900"/>
            <a:endParaRPr lang="pt-BR" sz="2000" b="1" dirty="0">
              <a:solidFill>
                <a:schemeClr val="bg1"/>
              </a:solidFill>
            </a:endParaRPr>
          </a:p>
          <a:p>
            <a:pPr marL="342900" lvl="1" indent="-342900">
              <a:buFont typeface="Arial" pitchFamily="34" charset="0"/>
              <a:buChar char="•"/>
            </a:pPr>
            <a:endParaRPr lang="pt-BR" sz="2400" b="1" dirty="0">
              <a:solidFill>
                <a:schemeClr val="bg1"/>
              </a:solidFill>
            </a:endParaRPr>
          </a:p>
          <a:p>
            <a:pPr marL="342900" lvl="1" indent="-342900">
              <a:buFont typeface="Arial" pitchFamily="34" charset="0"/>
              <a:buChar char="•"/>
            </a:pPr>
            <a:endParaRPr lang="pt-BR" sz="2400" b="1" dirty="0">
              <a:solidFill>
                <a:schemeClr val="bg1"/>
              </a:solidFill>
            </a:endParaRPr>
          </a:p>
          <a:p>
            <a:endParaRPr lang="pt-BR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900190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 txBox="1">
            <a:spLocks/>
          </p:cNvSpPr>
          <p:nvPr/>
        </p:nvSpPr>
        <p:spPr>
          <a:xfrm>
            <a:off x="868230" y="312249"/>
            <a:ext cx="7161410" cy="400565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kern="1200" baseline="0">
                <a:solidFill>
                  <a:srgbClr val="FC7300"/>
                </a:solidFill>
                <a:latin typeface="Calibri"/>
                <a:ea typeface="+mj-ea"/>
                <a:cs typeface="Calibri"/>
              </a:defRPr>
            </a:lvl1pPr>
          </a:lstStyle>
          <a:p>
            <a:r>
              <a:rPr lang="pt-BR" sz="3600" dirty="0" err="1">
                <a:solidFill>
                  <a:schemeClr val="bg2"/>
                </a:solidFill>
              </a:rPr>
              <a:t>Action</a:t>
            </a:r>
            <a:r>
              <a:rPr lang="pt-BR" sz="3600" dirty="0">
                <a:solidFill>
                  <a:schemeClr val="bg2"/>
                </a:solidFill>
              </a:rPr>
              <a:t> </a:t>
            </a:r>
            <a:r>
              <a:rPr lang="pt-BR" sz="3600" dirty="0" err="1">
                <a:solidFill>
                  <a:schemeClr val="bg2"/>
                </a:solidFill>
              </a:rPr>
              <a:t>Results</a:t>
            </a:r>
            <a:endParaRPr lang="en-US" sz="3600" dirty="0">
              <a:solidFill>
                <a:schemeClr val="bg2"/>
              </a:solidFill>
            </a:endParaRPr>
          </a:p>
        </p:txBody>
      </p:sp>
      <p:sp>
        <p:nvSpPr>
          <p:cNvPr id="10" name="Subtítulo 7"/>
          <p:cNvSpPr txBox="1">
            <a:spLocks/>
          </p:cNvSpPr>
          <p:nvPr/>
        </p:nvSpPr>
        <p:spPr>
          <a:xfrm>
            <a:off x="457199" y="1102659"/>
            <a:ext cx="11335871" cy="1179584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42950" lvl="2" indent="-342900"/>
            <a:r>
              <a:rPr lang="pt-BR" b="1" dirty="0" err="1">
                <a:solidFill>
                  <a:schemeClr val="accent1">
                    <a:lumMod val="50000"/>
                  </a:schemeClr>
                </a:solidFill>
              </a:rPr>
              <a:t>Actions</a:t>
            </a:r>
            <a:r>
              <a:rPr lang="pt-BR" b="1" dirty="0">
                <a:solidFill>
                  <a:schemeClr val="accent1">
                    <a:lumMod val="50000"/>
                  </a:schemeClr>
                </a:solidFill>
              </a:rPr>
              <a:t> retornam um </a:t>
            </a:r>
            <a:r>
              <a:rPr lang="pt-BR" b="1" dirty="0" err="1">
                <a:solidFill>
                  <a:schemeClr val="accent1">
                    <a:lumMod val="50000"/>
                  </a:schemeClr>
                </a:solidFill>
              </a:rPr>
              <a:t>ActionResult</a:t>
            </a:r>
            <a:endParaRPr lang="pt-BR" b="1" dirty="0">
              <a:solidFill>
                <a:schemeClr val="accent1">
                  <a:lumMod val="50000"/>
                </a:schemeClr>
              </a:solidFill>
            </a:endParaRPr>
          </a:p>
          <a:p>
            <a:pPr marL="1200150" lvl="3" indent="-342900"/>
            <a:r>
              <a:rPr lang="pt-BR" sz="2400" b="1" dirty="0">
                <a:solidFill>
                  <a:schemeClr val="accent1">
                    <a:lumMod val="50000"/>
                  </a:schemeClr>
                </a:solidFill>
              </a:rPr>
              <a:t>Lista de Derivados da classe </a:t>
            </a:r>
            <a:r>
              <a:rPr lang="pt-BR" sz="2400" b="1" dirty="0" err="1">
                <a:solidFill>
                  <a:schemeClr val="accent1">
                    <a:lumMod val="50000"/>
                  </a:schemeClr>
                </a:solidFill>
              </a:rPr>
              <a:t>ActionResult</a:t>
            </a:r>
            <a:r>
              <a:rPr lang="pt-BR" sz="2400" b="1" dirty="0">
                <a:solidFill>
                  <a:schemeClr val="accent1">
                    <a:lumMod val="50000"/>
                  </a:schemeClr>
                </a:solidFill>
              </a:rPr>
              <a:t>:</a:t>
            </a:r>
          </a:p>
          <a:p>
            <a:pPr marL="742950" lvl="2" indent="-342900"/>
            <a:endParaRPr lang="pt-BR" b="1" dirty="0">
              <a:solidFill>
                <a:schemeClr val="accent1">
                  <a:lumMod val="50000"/>
                </a:schemeClr>
              </a:solidFill>
            </a:endParaRPr>
          </a:p>
          <a:p>
            <a:pPr marL="742950" lvl="2" indent="-342900"/>
            <a:endParaRPr lang="pt-BR" b="1" u="sng" dirty="0">
              <a:solidFill>
                <a:schemeClr val="accent1">
                  <a:lumMod val="50000"/>
                </a:schemeClr>
              </a:solidFill>
            </a:endParaRPr>
          </a:p>
          <a:p>
            <a:pPr marL="1200150" lvl="3" indent="-342900"/>
            <a:endParaRPr lang="pt-BR" sz="2400" b="1" dirty="0">
              <a:solidFill>
                <a:schemeClr val="accent1">
                  <a:lumMod val="50000"/>
                </a:schemeClr>
              </a:solidFill>
            </a:endParaRPr>
          </a:p>
          <a:p>
            <a:pPr marL="400050" lvl="2" indent="0">
              <a:buFont typeface="Arial"/>
              <a:buNone/>
            </a:pPr>
            <a:endParaRPr lang="pt-BR" b="1" dirty="0">
              <a:solidFill>
                <a:schemeClr val="accent1">
                  <a:lumMod val="50000"/>
                </a:schemeClr>
              </a:solidFill>
            </a:endParaRPr>
          </a:p>
          <a:p>
            <a:pPr marL="742950" lvl="2" indent="-342900"/>
            <a:endParaRPr lang="pt-BR" b="1" dirty="0">
              <a:solidFill>
                <a:schemeClr val="accent1">
                  <a:lumMod val="50000"/>
                </a:schemeClr>
              </a:solidFill>
            </a:endParaRPr>
          </a:p>
          <a:p>
            <a:pPr marL="742950" lvl="2" indent="-342900"/>
            <a:endParaRPr lang="pt-BR" b="1" dirty="0">
              <a:solidFill>
                <a:schemeClr val="accent1">
                  <a:lumMod val="50000"/>
                </a:schemeClr>
              </a:solidFill>
            </a:endParaRPr>
          </a:p>
          <a:p>
            <a:pPr marL="742950" lvl="2" indent="-342900"/>
            <a:endParaRPr lang="pt-BR" b="1" dirty="0">
              <a:solidFill>
                <a:schemeClr val="accent1">
                  <a:lumMod val="50000"/>
                </a:schemeClr>
              </a:solidFill>
            </a:endParaRPr>
          </a:p>
          <a:p>
            <a:pPr marL="400050" lvl="2" indent="0">
              <a:buFont typeface="Arial"/>
              <a:buNone/>
            </a:pPr>
            <a:endParaRPr lang="pt-BR" b="1" dirty="0">
              <a:solidFill>
                <a:schemeClr val="accent1">
                  <a:lumMod val="50000"/>
                </a:schemeClr>
              </a:solidFill>
            </a:endParaRPr>
          </a:p>
          <a:p>
            <a:pPr marL="742950" lvl="2" indent="-342900"/>
            <a:endParaRPr lang="pt-BR" b="1" dirty="0">
              <a:solidFill>
                <a:schemeClr val="accent1">
                  <a:lumMod val="50000"/>
                </a:schemeClr>
              </a:solidFill>
            </a:endParaRPr>
          </a:p>
          <a:p>
            <a:pPr marL="742950" lvl="2" indent="-342900"/>
            <a:endParaRPr lang="pt-BR" b="1" dirty="0">
              <a:solidFill>
                <a:schemeClr val="accent1">
                  <a:lumMod val="50000"/>
                </a:schemeClr>
              </a:solidFill>
            </a:endParaRPr>
          </a:p>
          <a:p>
            <a:pPr marL="342900" lvl="1" indent="-342900">
              <a:buFont typeface="Arial" pitchFamily="34" charset="0"/>
              <a:buChar char="•"/>
            </a:pPr>
            <a:endParaRPr lang="pt-BR" sz="2400" b="1" dirty="0">
              <a:solidFill>
                <a:schemeClr val="accent1">
                  <a:lumMod val="50000"/>
                </a:schemeClr>
              </a:solidFill>
            </a:endParaRPr>
          </a:p>
          <a:p>
            <a:pPr marL="342900" lvl="1" indent="-342900">
              <a:buFont typeface="Arial" pitchFamily="34" charset="0"/>
              <a:buChar char="•"/>
            </a:pPr>
            <a:endParaRPr lang="pt-BR" sz="2400" b="1" dirty="0">
              <a:solidFill>
                <a:schemeClr val="accent1">
                  <a:lumMod val="50000"/>
                </a:schemeClr>
              </a:solidFill>
            </a:endParaRPr>
          </a:p>
          <a:p>
            <a:endParaRPr lang="pt-BR" sz="24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651" y="2344815"/>
            <a:ext cx="11832965" cy="3290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95055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 txBox="1">
            <a:spLocks/>
          </p:cNvSpPr>
          <p:nvPr/>
        </p:nvSpPr>
        <p:spPr>
          <a:xfrm>
            <a:off x="816715" y="505432"/>
            <a:ext cx="7161410" cy="400565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kern="1200" baseline="0">
                <a:solidFill>
                  <a:srgbClr val="FC7300"/>
                </a:solidFill>
                <a:latin typeface="Calibri"/>
                <a:ea typeface="+mj-ea"/>
                <a:cs typeface="Calibri"/>
              </a:defRPr>
            </a:lvl1pPr>
          </a:lstStyle>
          <a:p>
            <a:r>
              <a:rPr lang="pt-BR" sz="4000" dirty="0" err="1">
                <a:solidFill>
                  <a:schemeClr val="bg2"/>
                </a:solidFill>
              </a:rPr>
              <a:t>Action</a:t>
            </a:r>
            <a:r>
              <a:rPr lang="pt-BR" sz="4000" dirty="0">
                <a:solidFill>
                  <a:schemeClr val="bg2"/>
                </a:solidFill>
              </a:rPr>
              <a:t> </a:t>
            </a:r>
            <a:r>
              <a:rPr lang="pt-BR" sz="4000" dirty="0" err="1">
                <a:solidFill>
                  <a:schemeClr val="bg2"/>
                </a:solidFill>
              </a:rPr>
              <a:t>Selectors</a:t>
            </a:r>
            <a:endParaRPr lang="en-US" sz="4000" dirty="0">
              <a:solidFill>
                <a:schemeClr val="bg2"/>
              </a:solidFill>
            </a:endParaRPr>
          </a:p>
        </p:txBody>
      </p:sp>
      <p:sp>
        <p:nvSpPr>
          <p:cNvPr id="8" name="Subtítulo 7"/>
          <p:cNvSpPr txBox="1">
            <a:spLocks/>
          </p:cNvSpPr>
          <p:nvPr/>
        </p:nvSpPr>
        <p:spPr>
          <a:xfrm>
            <a:off x="457200" y="1707777"/>
            <a:ext cx="11147612" cy="3307975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42950" lvl="2" indent="-342900"/>
            <a:r>
              <a:rPr lang="pt-BR" sz="4400" b="1" dirty="0" err="1">
                <a:solidFill>
                  <a:schemeClr val="bg1"/>
                </a:solidFill>
              </a:rPr>
              <a:t>ActionName</a:t>
            </a:r>
            <a:endParaRPr lang="pt-BR" sz="4400" b="1" dirty="0">
              <a:solidFill>
                <a:schemeClr val="bg1"/>
              </a:solidFill>
            </a:endParaRPr>
          </a:p>
          <a:p>
            <a:pPr marL="400050" lvl="2" indent="0">
              <a:buFont typeface="Arial"/>
              <a:buNone/>
            </a:pPr>
            <a:endParaRPr lang="pt-BR" sz="4400" b="1" dirty="0">
              <a:solidFill>
                <a:schemeClr val="bg1"/>
              </a:solidFill>
            </a:endParaRPr>
          </a:p>
          <a:p>
            <a:pPr marL="742950" lvl="2" indent="-342900"/>
            <a:r>
              <a:rPr lang="pt-BR" sz="4400" b="1" dirty="0" err="1">
                <a:solidFill>
                  <a:schemeClr val="bg1"/>
                </a:solidFill>
              </a:rPr>
              <a:t>AcceptVerbs</a:t>
            </a:r>
            <a:endParaRPr lang="pt-BR" sz="4400" b="1" dirty="0">
              <a:solidFill>
                <a:schemeClr val="bg1"/>
              </a:solidFill>
            </a:endParaRPr>
          </a:p>
          <a:p>
            <a:pPr marL="1200150" lvl="3" indent="-342900"/>
            <a:r>
              <a:rPr lang="pt-BR" sz="3600" b="1" dirty="0" err="1">
                <a:solidFill>
                  <a:schemeClr val="bg1"/>
                </a:solidFill>
              </a:rPr>
              <a:t>HttpPost</a:t>
            </a:r>
            <a:r>
              <a:rPr lang="pt-BR" sz="3600" b="1" dirty="0">
                <a:solidFill>
                  <a:schemeClr val="bg1"/>
                </a:solidFill>
              </a:rPr>
              <a:t>, </a:t>
            </a:r>
            <a:r>
              <a:rPr lang="pt-BR" sz="3600" b="1" dirty="0" err="1">
                <a:solidFill>
                  <a:schemeClr val="bg1"/>
                </a:solidFill>
              </a:rPr>
              <a:t>HttpGet</a:t>
            </a:r>
            <a:r>
              <a:rPr lang="pt-BR" sz="3600" b="1" dirty="0">
                <a:solidFill>
                  <a:schemeClr val="bg1"/>
                </a:solidFill>
              </a:rPr>
              <a:t>, </a:t>
            </a:r>
            <a:r>
              <a:rPr lang="pt-BR" sz="3600" b="1" dirty="0" err="1">
                <a:solidFill>
                  <a:schemeClr val="bg1"/>
                </a:solidFill>
              </a:rPr>
              <a:t>HttpPut</a:t>
            </a:r>
            <a:r>
              <a:rPr lang="pt-BR" sz="3600" b="1" dirty="0">
                <a:solidFill>
                  <a:schemeClr val="bg1"/>
                </a:solidFill>
              </a:rPr>
              <a:t>, </a:t>
            </a:r>
            <a:r>
              <a:rPr lang="pt-BR" sz="3600" b="1" dirty="0" err="1">
                <a:solidFill>
                  <a:schemeClr val="bg1"/>
                </a:solidFill>
              </a:rPr>
              <a:t>HttpDelete</a:t>
            </a:r>
            <a:endParaRPr lang="pt-BR" sz="4400" b="1" dirty="0">
              <a:solidFill>
                <a:schemeClr val="bg1"/>
              </a:solidFill>
            </a:endParaRPr>
          </a:p>
          <a:p>
            <a:pPr marL="400050" lvl="2" indent="0">
              <a:buFont typeface="Arial"/>
              <a:buNone/>
            </a:pPr>
            <a:endParaRPr lang="pt-BR" sz="4400" b="1" dirty="0">
              <a:solidFill>
                <a:schemeClr val="bg1"/>
              </a:solidFill>
            </a:endParaRPr>
          </a:p>
          <a:p>
            <a:pPr marL="742950" lvl="2" indent="-342900"/>
            <a:endParaRPr lang="pt-BR" sz="4400" b="1" dirty="0">
              <a:solidFill>
                <a:schemeClr val="bg1"/>
              </a:solidFill>
            </a:endParaRPr>
          </a:p>
          <a:p>
            <a:pPr marL="742950" lvl="2" indent="-342900"/>
            <a:endParaRPr lang="pt-BR" sz="4400" b="1" dirty="0">
              <a:solidFill>
                <a:schemeClr val="bg1"/>
              </a:solidFill>
            </a:endParaRPr>
          </a:p>
          <a:p>
            <a:pPr marL="742950" lvl="2" indent="-342900"/>
            <a:endParaRPr lang="pt-BR" sz="4400" b="1" dirty="0">
              <a:solidFill>
                <a:schemeClr val="bg1"/>
              </a:solidFill>
            </a:endParaRPr>
          </a:p>
          <a:p>
            <a:pPr marL="400050" lvl="2" indent="0">
              <a:buFont typeface="Arial"/>
              <a:buNone/>
            </a:pPr>
            <a:endParaRPr lang="pt-BR" sz="4400" b="1" dirty="0">
              <a:solidFill>
                <a:schemeClr val="bg1"/>
              </a:solidFill>
            </a:endParaRPr>
          </a:p>
          <a:p>
            <a:pPr marL="742950" lvl="2" indent="-342900"/>
            <a:endParaRPr lang="pt-BR" sz="4400" b="1" dirty="0">
              <a:solidFill>
                <a:schemeClr val="bg1"/>
              </a:solidFill>
            </a:endParaRPr>
          </a:p>
          <a:p>
            <a:pPr marL="742950" lvl="2" indent="-342900"/>
            <a:endParaRPr lang="pt-BR" sz="4400" b="1" dirty="0">
              <a:solidFill>
                <a:schemeClr val="bg1"/>
              </a:solidFill>
            </a:endParaRPr>
          </a:p>
          <a:p>
            <a:pPr marL="342900" lvl="1" indent="-342900">
              <a:buFont typeface="Arial" pitchFamily="34" charset="0"/>
              <a:buChar char="•"/>
            </a:pPr>
            <a:endParaRPr lang="pt-BR" sz="4400" b="1" dirty="0">
              <a:solidFill>
                <a:schemeClr val="bg1"/>
              </a:solidFill>
            </a:endParaRPr>
          </a:p>
          <a:p>
            <a:pPr marL="342900" lvl="1" indent="-342900">
              <a:buFont typeface="Arial" pitchFamily="34" charset="0"/>
              <a:buChar char="•"/>
            </a:pPr>
            <a:endParaRPr lang="pt-BR" sz="4400" b="1" dirty="0">
              <a:solidFill>
                <a:schemeClr val="bg1"/>
              </a:solidFill>
            </a:endParaRPr>
          </a:p>
          <a:p>
            <a:endParaRPr lang="pt-BR" sz="4400" b="1" dirty="0">
              <a:solidFill>
                <a:schemeClr val="bg1"/>
              </a:solidFill>
            </a:endParaRPr>
          </a:p>
        </p:txBody>
      </p:sp>
      <p:grpSp>
        <p:nvGrpSpPr>
          <p:cNvPr id="4" name="Grupo 3"/>
          <p:cNvGrpSpPr/>
          <p:nvPr/>
        </p:nvGrpSpPr>
        <p:grpSpPr>
          <a:xfrm>
            <a:off x="3154457" y="-1331258"/>
            <a:ext cx="9315449" cy="9127188"/>
            <a:chOff x="3154457" y="-1331258"/>
            <a:chExt cx="9315449" cy="9127188"/>
          </a:xfrm>
        </p:grpSpPr>
        <p:pic>
          <p:nvPicPr>
            <p:cNvPr id="3" name="Imagem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04330" y="-1331258"/>
              <a:ext cx="6965576" cy="6965576"/>
            </a:xfrm>
            <a:prstGeom prst="rect">
              <a:avLst/>
            </a:prstGeom>
          </p:spPr>
        </p:pic>
        <p:pic>
          <p:nvPicPr>
            <p:cNvPr id="10" name="Imagem 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54457" y="5177117"/>
              <a:ext cx="1122829" cy="1122829"/>
            </a:xfrm>
            <a:prstGeom prst="rect">
              <a:avLst/>
            </a:prstGeom>
          </p:spPr>
        </p:pic>
        <p:pic>
          <p:nvPicPr>
            <p:cNvPr id="11" name="Imagem 1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35021" y="4803961"/>
              <a:ext cx="2991969" cy="29919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6472408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upo 66"/>
          <p:cNvGrpSpPr/>
          <p:nvPr/>
        </p:nvGrpSpPr>
        <p:grpSpPr>
          <a:xfrm>
            <a:off x="6400548" y="1976713"/>
            <a:ext cx="3793123" cy="3356415"/>
            <a:chOff x="4477344" y="1976714"/>
            <a:chExt cx="3793123" cy="3356415"/>
          </a:xfrm>
          <a:solidFill>
            <a:schemeClr val="bg1"/>
          </a:solidFill>
        </p:grpSpPr>
        <p:sp>
          <p:nvSpPr>
            <p:cNvPr id="68" name="Forma livre 67"/>
            <p:cNvSpPr/>
            <p:nvPr/>
          </p:nvSpPr>
          <p:spPr>
            <a:xfrm>
              <a:off x="4477344" y="3852583"/>
              <a:ext cx="3793123" cy="1480546"/>
            </a:xfrm>
            <a:custGeom>
              <a:avLst/>
              <a:gdLst>
                <a:gd name="connsiteX0" fmla="*/ 0 w 4116904"/>
                <a:gd name="connsiteY0" fmla="*/ 0 h 1606925"/>
                <a:gd name="connsiteX1" fmla="*/ 4116904 w 4116904"/>
                <a:gd name="connsiteY1" fmla="*/ 0 h 1606925"/>
                <a:gd name="connsiteX2" fmla="*/ 4087569 w 4116904"/>
                <a:gd name="connsiteY2" fmla="*/ 114091 h 1606925"/>
                <a:gd name="connsiteX3" fmla="*/ 2058452 w 4116904"/>
                <a:gd name="connsiteY3" fmla="*/ 1606925 h 1606925"/>
                <a:gd name="connsiteX4" fmla="*/ 29336 w 4116904"/>
                <a:gd name="connsiteY4" fmla="*/ 114091 h 1606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16904" h="1606925">
                  <a:moveTo>
                    <a:pt x="0" y="0"/>
                  </a:moveTo>
                  <a:lnTo>
                    <a:pt x="4116904" y="0"/>
                  </a:lnTo>
                  <a:lnTo>
                    <a:pt x="4087569" y="114091"/>
                  </a:lnTo>
                  <a:cubicBezTo>
                    <a:pt x="3818566" y="978964"/>
                    <a:pt x="3011843" y="1606925"/>
                    <a:pt x="2058452" y="1606925"/>
                  </a:cubicBezTo>
                  <a:cubicBezTo>
                    <a:pt x="1105062" y="1606925"/>
                    <a:pt x="298339" y="978964"/>
                    <a:pt x="29336" y="11409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9" name="Elipse 68"/>
            <p:cNvSpPr/>
            <p:nvPr/>
          </p:nvSpPr>
          <p:spPr>
            <a:xfrm>
              <a:off x="4860978" y="1976714"/>
              <a:ext cx="1102659" cy="110265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0" name="Elipse 69"/>
            <p:cNvSpPr/>
            <p:nvPr/>
          </p:nvSpPr>
          <p:spPr>
            <a:xfrm>
              <a:off x="6784173" y="1976714"/>
              <a:ext cx="1102659" cy="110265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5" name="Title 1"/>
          <p:cNvSpPr txBox="1">
            <a:spLocks/>
          </p:cNvSpPr>
          <p:nvPr/>
        </p:nvSpPr>
        <p:spPr>
          <a:xfrm>
            <a:off x="278805" y="155037"/>
            <a:ext cx="7161410" cy="400565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kern="1200" baseline="0">
                <a:solidFill>
                  <a:srgbClr val="FC7300"/>
                </a:solidFill>
                <a:latin typeface="Calibri"/>
                <a:ea typeface="+mj-ea"/>
                <a:cs typeface="Calibri"/>
              </a:defRPr>
            </a:lvl1pPr>
          </a:lstStyle>
          <a:p>
            <a:r>
              <a:rPr lang="pt-BR" sz="4000" dirty="0" err="1">
                <a:solidFill>
                  <a:schemeClr val="bg2"/>
                </a:solidFill>
              </a:rPr>
              <a:t>Action</a:t>
            </a:r>
            <a:r>
              <a:rPr lang="pt-BR" sz="4000" dirty="0">
                <a:solidFill>
                  <a:schemeClr val="bg2"/>
                </a:solidFill>
              </a:rPr>
              <a:t> </a:t>
            </a:r>
            <a:r>
              <a:rPr lang="pt-BR" sz="4000" dirty="0" err="1">
                <a:solidFill>
                  <a:schemeClr val="bg2"/>
                </a:solidFill>
              </a:rPr>
              <a:t>Filters</a:t>
            </a:r>
            <a:endParaRPr lang="en-US" sz="4000" dirty="0">
              <a:solidFill>
                <a:schemeClr val="bg2"/>
              </a:solidFill>
            </a:endParaRPr>
          </a:p>
        </p:txBody>
      </p:sp>
      <p:sp>
        <p:nvSpPr>
          <p:cNvPr id="11" name="CaixaDeTexto 10"/>
          <p:cNvSpPr txBox="1"/>
          <p:nvPr/>
        </p:nvSpPr>
        <p:spPr>
          <a:xfrm>
            <a:off x="221943" y="1021767"/>
            <a:ext cx="103039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 err="1">
                <a:solidFill>
                  <a:schemeClr val="tx2"/>
                </a:solidFill>
              </a:rPr>
              <a:t>Action</a:t>
            </a:r>
            <a:r>
              <a:rPr lang="pt-BR" sz="2800" dirty="0">
                <a:solidFill>
                  <a:schemeClr val="tx2"/>
                </a:solidFill>
              </a:rPr>
              <a:t> </a:t>
            </a:r>
            <a:r>
              <a:rPr lang="pt-BR" sz="2800" dirty="0" err="1">
                <a:solidFill>
                  <a:schemeClr val="tx2"/>
                </a:solidFill>
              </a:rPr>
              <a:t>Filters</a:t>
            </a:r>
            <a:r>
              <a:rPr lang="pt-BR" sz="2800" dirty="0">
                <a:solidFill>
                  <a:schemeClr val="tx2"/>
                </a:solidFill>
              </a:rPr>
              <a:t> Podem ser aplicados à uma </a:t>
            </a:r>
            <a:r>
              <a:rPr lang="pt-BR" sz="2800" dirty="0" err="1">
                <a:solidFill>
                  <a:schemeClr val="tx2"/>
                </a:solidFill>
              </a:rPr>
              <a:t>action</a:t>
            </a:r>
            <a:r>
              <a:rPr lang="pt-BR" sz="2800" dirty="0">
                <a:solidFill>
                  <a:schemeClr val="tx2"/>
                </a:solidFill>
              </a:rPr>
              <a:t> ou ao </a:t>
            </a:r>
            <a:r>
              <a:rPr lang="pt-BR" sz="2800" dirty="0" err="1">
                <a:solidFill>
                  <a:schemeClr val="tx2"/>
                </a:solidFill>
              </a:rPr>
              <a:t>controller</a:t>
            </a:r>
            <a:r>
              <a:rPr lang="pt-BR" sz="2800" dirty="0">
                <a:solidFill>
                  <a:schemeClr val="tx2"/>
                </a:solidFill>
              </a:rPr>
              <a:t> todo</a:t>
            </a:r>
          </a:p>
        </p:txBody>
      </p:sp>
      <p:pic>
        <p:nvPicPr>
          <p:cNvPr id="12" name="Imagem 11"/>
          <p:cNvPicPr>
            <a:picLocks noChangeAspect="1"/>
          </p:cNvPicPr>
          <p:nvPr/>
        </p:nvPicPr>
        <p:blipFill rotWithShape="1">
          <a:blip r:embed="rId2"/>
          <a:srcRect t="1990"/>
          <a:stretch/>
        </p:blipFill>
        <p:spPr>
          <a:xfrm>
            <a:off x="221943" y="1669959"/>
            <a:ext cx="11616784" cy="1875578"/>
          </a:xfrm>
          <a:prstGeom prst="rect">
            <a:avLst/>
          </a:prstGeom>
        </p:spPr>
      </p:pic>
      <p:sp>
        <p:nvSpPr>
          <p:cNvPr id="13" name="CaixaDeTexto 12"/>
          <p:cNvSpPr txBox="1"/>
          <p:nvPr/>
        </p:nvSpPr>
        <p:spPr>
          <a:xfrm>
            <a:off x="221943" y="3706602"/>
            <a:ext cx="116167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chemeClr val="tx2"/>
                </a:solidFill>
              </a:rPr>
              <a:t>O Filtro [Autorize] retorna 401 </a:t>
            </a:r>
            <a:r>
              <a:rPr lang="pt-BR" sz="2400" dirty="0" err="1">
                <a:solidFill>
                  <a:schemeClr val="tx2"/>
                </a:solidFill>
              </a:rPr>
              <a:t>Unauthorized</a:t>
            </a:r>
            <a:r>
              <a:rPr lang="pt-BR" sz="2400" dirty="0">
                <a:solidFill>
                  <a:schemeClr val="tx2"/>
                </a:solidFill>
              </a:rPr>
              <a:t> para requisições não autenticadas</a:t>
            </a:r>
          </a:p>
          <a:p>
            <a:r>
              <a:rPr lang="pt-BR" sz="2400" dirty="0">
                <a:solidFill>
                  <a:schemeClr val="tx2"/>
                </a:solidFill>
              </a:rPr>
              <a:t>Controlar habilitando o recurso de autenticação do Asp.net</a:t>
            </a:r>
          </a:p>
        </p:txBody>
      </p:sp>
      <p:grpSp>
        <p:nvGrpSpPr>
          <p:cNvPr id="4" name="Grupo 3"/>
          <p:cNvGrpSpPr/>
          <p:nvPr/>
        </p:nvGrpSpPr>
        <p:grpSpPr>
          <a:xfrm>
            <a:off x="221943" y="4592855"/>
            <a:ext cx="11762239" cy="1782750"/>
            <a:chOff x="221943" y="4592855"/>
            <a:chExt cx="11762239" cy="1782750"/>
          </a:xfrm>
        </p:grpSpPr>
        <p:sp>
          <p:nvSpPr>
            <p:cNvPr id="2" name="Retângulo 1"/>
            <p:cNvSpPr/>
            <p:nvPr/>
          </p:nvSpPr>
          <p:spPr>
            <a:xfrm>
              <a:off x="221943" y="4592855"/>
              <a:ext cx="11762239" cy="147543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" name="CaixaDeTexto 2"/>
            <p:cNvSpPr txBox="1"/>
            <p:nvPr/>
          </p:nvSpPr>
          <p:spPr>
            <a:xfrm>
              <a:off x="380582" y="4682834"/>
              <a:ext cx="8054834" cy="16927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600" dirty="0">
                  <a:solidFill>
                    <a:schemeClr val="accent3">
                      <a:lumMod val="75000"/>
                    </a:schemeClr>
                  </a:solidFill>
                </a:rPr>
                <a:t>&lt;</a:t>
              </a:r>
              <a:r>
                <a:rPr lang="pt-BR" sz="2600" dirty="0" err="1">
                  <a:solidFill>
                    <a:schemeClr val="accent3">
                      <a:lumMod val="75000"/>
                    </a:schemeClr>
                  </a:solidFill>
                </a:rPr>
                <a:t>authentication</a:t>
              </a:r>
              <a:r>
                <a:rPr lang="pt-BR" sz="2600" dirty="0">
                  <a:solidFill>
                    <a:schemeClr val="accent3">
                      <a:lumMod val="75000"/>
                    </a:schemeClr>
                  </a:solidFill>
                </a:rPr>
                <a:t> </a:t>
              </a:r>
              <a:r>
                <a:rPr lang="pt-BR" sz="2600" dirty="0" err="1">
                  <a:solidFill>
                    <a:schemeClr val="accent3">
                      <a:lumMod val="75000"/>
                    </a:schemeClr>
                  </a:solidFill>
                </a:rPr>
                <a:t>mode</a:t>
              </a:r>
              <a:r>
                <a:rPr lang="pt-BR" sz="2600" dirty="0">
                  <a:solidFill>
                    <a:schemeClr val="accent3">
                      <a:lumMod val="75000"/>
                    </a:schemeClr>
                  </a:solidFill>
                </a:rPr>
                <a:t>="</a:t>
              </a:r>
              <a:r>
                <a:rPr lang="pt-BR" sz="2600" dirty="0" err="1">
                  <a:solidFill>
                    <a:schemeClr val="accent3">
                      <a:lumMod val="75000"/>
                    </a:schemeClr>
                  </a:solidFill>
                </a:rPr>
                <a:t>Forms</a:t>
              </a:r>
              <a:r>
                <a:rPr lang="pt-BR" sz="2600" dirty="0">
                  <a:solidFill>
                    <a:schemeClr val="accent3">
                      <a:lumMod val="75000"/>
                    </a:schemeClr>
                  </a:solidFill>
                </a:rPr>
                <a:t>"&gt;</a:t>
              </a:r>
            </a:p>
            <a:p>
              <a:r>
                <a:rPr lang="en-US" sz="2600" dirty="0">
                  <a:solidFill>
                    <a:schemeClr val="accent3">
                      <a:lumMod val="75000"/>
                    </a:schemeClr>
                  </a:solidFill>
                </a:rPr>
                <a:t>      &lt;forms </a:t>
              </a:r>
              <a:r>
                <a:rPr lang="en-US" sz="2600" dirty="0" err="1">
                  <a:solidFill>
                    <a:schemeClr val="accent3">
                      <a:lumMod val="75000"/>
                    </a:schemeClr>
                  </a:solidFill>
                </a:rPr>
                <a:t>loginUrl</a:t>
              </a:r>
              <a:r>
                <a:rPr lang="en-US" sz="2600" dirty="0">
                  <a:solidFill>
                    <a:schemeClr val="accent3">
                      <a:lumMod val="75000"/>
                    </a:schemeClr>
                  </a:solidFill>
                </a:rPr>
                <a:t>="~/Account/Index" timeout="2880" /&gt;</a:t>
              </a:r>
            </a:p>
            <a:p>
              <a:r>
                <a:rPr lang="pt-BR" sz="2600" dirty="0">
                  <a:solidFill>
                    <a:schemeClr val="accent3">
                      <a:lumMod val="75000"/>
                    </a:schemeClr>
                  </a:solidFill>
                </a:rPr>
                <a:t> &lt;/</a:t>
              </a:r>
              <a:r>
                <a:rPr lang="pt-BR" sz="2600" dirty="0" err="1">
                  <a:solidFill>
                    <a:schemeClr val="accent3">
                      <a:lumMod val="75000"/>
                    </a:schemeClr>
                  </a:solidFill>
                </a:rPr>
                <a:t>authentication</a:t>
              </a:r>
              <a:r>
                <a:rPr lang="pt-BR" sz="2600" dirty="0">
                  <a:solidFill>
                    <a:schemeClr val="accent3">
                      <a:lumMod val="75000"/>
                    </a:schemeClr>
                  </a:solidFill>
                </a:rPr>
                <a:t>&gt;</a:t>
              </a:r>
            </a:p>
            <a:p>
              <a:endParaRPr lang="pt-BR" sz="2600" dirty="0"/>
            </a:p>
          </p:txBody>
        </p:sp>
      </p:grpSp>
    </p:spTree>
    <p:extLst>
      <p:ext uri="{BB962C8B-B14F-4D97-AF65-F5344CB8AC3E}">
        <p14:creationId xmlns:p14="http://schemas.microsoft.com/office/powerpoint/2010/main" val="312560903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 txBox="1">
            <a:spLocks/>
          </p:cNvSpPr>
          <p:nvPr/>
        </p:nvSpPr>
        <p:spPr>
          <a:xfrm>
            <a:off x="457200" y="209218"/>
            <a:ext cx="7161410" cy="400565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kern="1200" baseline="0">
                <a:solidFill>
                  <a:srgbClr val="FC7300"/>
                </a:solidFill>
                <a:latin typeface="Calibri"/>
                <a:ea typeface="+mj-ea"/>
                <a:cs typeface="Calibri"/>
              </a:defRPr>
            </a:lvl1pPr>
          </a:lstStyle>
          <a:p>
            <a:r>
              <a:rPr lang="pt-BR" sz="4000" dirty="0">
                <a:solidFill>
                  <a:schemeClr val="bg2"/>
                </a:solidFill>
              </a:rPr>
              <a:t>Global </a:t>
            </a:r>
            <a:r>
              <a:rPr lang="pt-BR" sz="4000" dirty="0" err="1">
                <a:solidFill>
                  <a:schemeClr val="bg2"/>
                </a:solidFill>
              </a:rPr>
              <a:t>Filters</a:t>
            </a:r>
            <a:endParaRPr lang="en-US" sz="4000" dirty="0">
              <a:solidFill>
                <a:schemeClr val="bg2"/>
              </a:solidFill>
            </a:endParaRPr>
          </a:p>
        </p:txBody>
      </p:sp>
      <p:sp>
        <p:nvSpPr>
          <p:cNvPr id="8" name="Subtítulo 7"/>
          <p:cNvSpPr txBox="1">
            <a:spLocks/>
          </p:cNvSpPr>
          <p:nvPr/>
        </p:nvSpPr>
        <p:spPr>
          <a:xfrm>
            <a:off x="457200" y="1544782"/>
            <a:ext cx="11456894" cy="4080165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2" indent="-342900">
              <a:spcBef>
                <a:spcPts val="0"/>
              </a:spcBef>
              <a:spcAft>
                <a:spcPts val="2400"/>
              </a:spcAft>
            </a:pPr>
            <a:r>
              <a:rPr lang="pt-BR" sz="3200" b="1" dirty="0">
                <a:solidFill>
                  <a:schemeClr val="bg1"/>
                </a:solidFill>
              </a:rPr>
              <a:t>Classe </a:t>
            </a:r>
            <a:r>
              <a:rPr lang="pt-BR" sz="3200" b="1" dirty="0" err="1">
                <a:solidFill>
                  <a:schemeClr val="bg1"/>
                </a:solidFill>
              </a:rPr>
              <a:t>FilterConfig</a:t>
            </a:r>
            <a:r>
              <a:rPr lang="pt-BR" sz="3200" b="1" dirty="0">
                <a:solidFill>
                  <a:schemeClr val="bg1"/>
                </a:solidFill>
              </a:rPr>
              <a:t> no </a:t>
            </a:r>
            <a:r>
              <a:rPr lang="pt-BR" sz="3200" b="1" dirty="0" err="1">
                <a:solidFill>
                  <a:schemeClr val="bg1"/>
                </a:solidFill>
              </a:rPr>
              <a:t>App_Start</a:t>
            </a:r>
            <a:endParaRPr lang="pt-BR" sz="3200" b="1" dirty="0">
              <a:solidFill>
                <a:schemeClr val="bg1"/>
              </a:solidFill>
            </a:endParaRPr>
          </a:p>
          <a:p>
            <a:pPr marL="0" lvl="2" indent="-342900">
              <a:spcBef>
                <a:spcPts val="0"/>
              </a:spcBef>
              <a:spcAft>
                <a:spcPts val="2400"/>
              </a:spcAft>
            </a:pPr>
            <a:r>
              <a:rPr lang="pt-BR" sz="3200" b="1" dirty="0">
                <a:solidFill>
                  <a:schemeClr val="bg1"/>
                </a:solidFill>
              </a:rPr>
              <a:t>Entendendo o funcionamento do </a:t>
            </a:r>
            <a:r>
              <a:rPr lang="pt-BR" sz="3200" b="1" dirty="0" err="1">
                <a:solidFill>
                  <a:schemeClr val="bg1"/>
                </a:solidFill>
              </a:rPr>
              <a:t>HandleError</a:t>
            </a:r>
            <a:r>
              <a:rPr lang="pt-BR" sz="3200" b="1" dirty="0">
                <a:solidFill>
                  <a:schemeClr val="bg1"/>
                </a:solidFill>
              </a:rPr>
              <a:t> como global </a:t>
            </a:r>
            <a:r>
              <a:rPr lang="pt-BR" sz="3200" b="1" dirty="0" err="1">
                <a:solidFill>
                  <a:schemeClr val="bg1"/>
                </a:solidFill>
              </a:rPr>
              <a:t>filter</a:t>
            </a:r>
            <a:endParaRPr lang="pt-BR" sz="3200" b="1" dirty="0">
              <a:solidFill>
                <a:schemeClr val="bg1"/>
              </a:solidFill>
            </a:endParaRPr>
          </a:p>
          <a:p>
            <a:pPr marL="0" lvl="2" indent="-342900">
              <a:spcBef>
                <a:spcPts val="0"/>
              </a:spcBef>
              <a:spcAft>
                <a:spcPts val="2400"/>
              </a:spcAft>
            </a:pPr>
            <a:r>
              <a:rPr lang="pt-BR" sz="3200" b="1" dirty="0" err="1">
                <a:solidFill>
                  <a:schemeClr val="bg1"/>
                </a:solidFill>
              </a:rPr>
              <a:t>FilterConfig</a:t>
            </a:r>
            <a:r>
              <a:rPr lang="pt-BR" sz="3200" b="1" dirty="0">
                <a:solidFill>
                  <a:schemeClr val="bg1"/>
                </a:solidFill>
              </a:rPr>
              <a:t> é iniciado no </a:t>
            </a:r>
            <a:r>
              <a:rPr lang="pt-BR" sz="3200" b="1" dirty="0" err="1">
                <a:solidFill>
                  <a:schemeClr val="bg1"/>
                </a:solidFill>
              </a:rPr>
              <a:t>global.asax</a:t>
            </a:r>
            <a:endParaRPr lang="pt-BR" sz="3200" b="1" dirty="0">
              <a:solidFill>
                <a:schemeClr val="bg1"/>
              </a:solidFill>
            </a:endParaRPr>
          </a:p>
          <a:p>
            <a:pPr marL="0" lvl="2" indent="-342900">
              <a:spcBef>
                <a:spcPts val="0"/>
              </a:spcBef>
              <a:spcAft>
                <a:spcPts val="2400"/>
              </a:spcAft>
            </a:pPr>
            <a:r>
              <a:rPr lang="pt-BR" sz="3200" b="1" dirty="0">
                <a:solidFill>
                  <a:schemeClr val="bg1"/>
                </a:solidFill>
              </a:rPr>
              <a:t>Lançando exceção em uma </a:t>
            </a:r>
            <a:r>
              <a:rPr lang="pt-BR" sz="3200" b="1" dirty="0" err="1">
                <a:solidFill>
                  <a:schemeClr val="bg1"/>
                </a:solidFill>
              </a:rPr>
              <a:t>action</a:t>
            </a:r>
            <a:endParaRPr lang="pt-BR" sz="3200" b="1" dirty="0">
              <a:solidFill>
                <a:schemeClr val="bg1"/>
              </a:solidFill>
            </a:endParaRPr>
          </a:p>
          <a:p>
            <a:pPr marL="0" lvl="2" indent="-342900">
              <a:spcBef>
                <a:spcPts val="0"/>
              </a:spcBef>
              <a:spcAft>
                <a:spcPts val="2400"/>
              </a:spcAft>
            </a:pPr>
            <a:r>
              <a:rPr lang="pt-BR" sz="3200" b="1" dirty="0">
                <a:solidFill>
                  <a:schemeClr val="bg1"/>
                </a:solidFill>
              </a:rPr>
              <a:t>Habilitar </a:t>
            </a:r>
            <a:r>
              <a:rPr lang="pt-BR" sz="3200" b="1" dirty="0" err="1">
                <a:solidFill>
                  <a:schemeClr val="bg1"/>
                </a:solidFill>
              </a:rPr>
              <a:t>customErrors</a:t>
            </a:r>
            <a:r>
              <a:rPr lang="pt-BR" sz="3200" b="1" dirty="0">
                <a:solidFill>
                  <a:schemeClr val="bg1"/>
                </a:solidFill>
              </a:rPr>
              <a:t> no </a:t>
            </a:r>
            <a:r>
              <a:rPr lang="pt-BR" sz="3200" b="1" dirty="0" err="1">
                <a:solidFill>
                  <a:schemeClr val="bg1"/>
                </a:solidFill>
              </a:rPr>
              <a:t>web.config</a:t>
            </a:r>
            <a:endParaRPr lang="pt-BR" dirty="0">
              <a:solidFill>
                <a:schemeClr val="bg1"/>
              </a:solidFill>
            </a:endParaRPr>
          </a:p>
          <a:p>
            <a:pPr marL="742950" lvl="2" indent="-342900"/>
            <a:endParaRPr lang="pt-BR" sz="2800" dirty="0">
              <a:solidFill>
                <a:schemeClr val="bg1"/>
              </a:solidFill>
            </a:endParaRPr>
          </a:p>
          <a:p>
            <a:pPr marL="1200150" lvl="3" indent="-342900"/>
            <a:endParaRPr lang="pt-BR" sz="1800" dirty="0">
              <a:solidFill>
                <a:schemeClr val="bg1"/>
              </a:solidFill>
            </a:endParaRPr>
          </a:p>
          <a:p>
            <a:pPr marL="400050" lvl="2" indent="0">
              <a:buFont typeface="Arial"/>
              <a:buNone/>
            </a:pPr>
            <a:endParaRPr lang="pt-BR" dirty="0">
              <a:solidFill>
                <a:schemeClr val="bg1"/>
              </a:solidFill>
            </a:endParaRPr>
          </a:p>
          <a:p>
            <a:pPr marL="742950" lvl="2" indent="-342900"/>
            <a:endParaRPr lang="pt-BR" sz="2800" dirty="0">
              <a:solidFill>
                <a:schemeClr val="bg1"/>
              </a:solidFill>
            </a:endParaRPr>
          </a:p>
          <a:p>
            <a:pPr marL="742950" lvl="2" indent="-342900"/>
            <a:endParaRPr lang="pt-BR" dirty="0">
              <a:solidFill>
                <a:schemeClr val="bg1"/>
              </a:solidFill>
            </a:endParaRPr>
          </a:p>
          <a:p>
            <a:pPr marL="742950" lvl="2" indent="-342900"/>
            <a:endParaRPr lang="pt-BR" dirty="0">
              <a:solidFill>
                <a:schemeClr val="bg1"/>
              </a:solidFill>
            </a:endParaRPr>
          </a:p>
          <a:p>
            <a:pPr marL="400050" lvl="2" indent="0">
              <a:buFont typeface="Arial"/>
              <a:buNone/>
            </a:pPr>
            <a:endParaRPr lang="pt-BR" dirty="0">
              <a:solidFill>
                <a:schemeClr val="bg1"/>
              </a:solidFill>
            </a:endParaRPr>
          </a:p>
          <a:p>
            <a:pPr marL="742950" lvl="2" indent="-342900"/>
            <a:endParaRPr lang="pt-BR" dirty="0">
              <a:solidFill>
                <a:schemeClr val="bg1"/>
              </a:solidFill>
            </a:endParaRPr>
          </a:p>
          <a:p>
            <a:pPr marL="742950" lvl="2" indent="-342900"/>
            <a:endParaRPr lang="pt-BR" dirty="0">
              <a:solidFill>
                <a:schemeClr val="bg1"/>
              </a:solidFill>
            </a:endParaRPr>
          </a:p>
          <a:p>
            <a:pPr marL="342900" lvl="1" indent="-342900">
              <a:buFont typeface="Arial" pitchFamily="34" charset="0"/>
              <a:buChar char="•"/>
            </a:pPr>
            <a:endParaRPr lang="pt-BR" dirty="0">
              <a:solidFill>
                <a:schemeClr val="bg1"/>
              </a:solidFill>
            </a:endParaRPr>
          </a:p>
          <a:p>
            <a:pPr marL="342900" lvl="1" indent="-342900">
              <a:buFont typeface="Arial" pitchFamily="34" charset="0"/>
              <a:buChar char="•"/>
            </a:pPr>
            <a:endParaRPr lang="pt-BR" dirty="0">
              <a:solidFill>
                <a:schemeClr val="bg1"/>
              </a:solidFill>
            </a:endParaRPr>
          </a:p>
          <a:p>
            <a:endParaRPr lang="pt-BR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501285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 txBox="1">
            <a:spLocks/>
          </p:cNvSpPr>
          <p:nvPr/>
        </p:nvSpPr>
        <p:spPr>
          <a:xfrm>
            <a:off x="687926" y="285515"/>
            <a:ext cx="7161410" cy="400565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kern="1200" baseline="0">
                <a:solidFill>
                  <a:srgbClr val="FC7300"/>
                </a:solidFill>
                <a:latin typeface="Calibri"/>
                <a:ea typeface="+mj-ea"/>
                <a:cs typeface="Calibri"/>
              </a:defRPr>
            </a:lvl1pPr>
          </a:lstStyle>
          <a:p>
            <a:r>
              <a:rPr lang="pt-BR" sz="3600" dirty="0" err="1">
                <a:solidFill>
                  <a:schemeClr val="bg1"/>
                </a:solidFill>
              </a:rPr>
              <a:t>Custom</a:t>
            </a:r>
            <a:r>
              <a:rPr lang="pt-BR" sz="3600" dirty="0">
                <a:solidFill>
                  <a:schemeClr val="bg1"/>
                </a:solidFill>
              </a:rPr>
              <a:t> </a:t>
            </a:r>
            <a:r>
              <a:rPr lang="pt-BR" sz="3600" dirty="0" err="1">
                <a:solidFill>
                  <a:schemeClr val="bg1"/>
                </a:solidFill>
              </a:rPr>
              <a:t>Filters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11" name="Subtítulo 7"/>
          <p:cNvSpPr txBox="1">
            <a:spLocks/>
          </p:cNvSpPr>
          <p:nvPr/>
        </p:nvSpPr>
        <p:spPr>
          <a:xfrm>
            <a:off x="457199" y="1153446"/>
            <a:ext cx="11497235" cy="4554629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9750" lvl="2" indent="-342900">
              <a:spcBef>
                <a:spcPts val="0"/>
              </a:spcBef>
              <a:spcAft>
                <a:spcPts val="2400"/>
              </a:spcAft>
            </a:pPr>
            <a:r>
              <a:rPr lang="pt-BR" sz="3200" b="1" dirty="0">
                <a:solidFill>
                  <a:schemeClr val="bg1"/>
                </a:solidFill>
              </a:rPr>
              <a:t>Criar uma Pasta </a:t>
            </a:r>
            <a:r>
              <a:rPr lang="pt-BR" sz="3200" b="1" dirty="0" err="1">
                <a:solidFill>
                  <a:schemeClr val="bg1"/>
                </a:solidFill>
              </a:rPr>
              <a:t>Infrastructure</a:t>
            </a:r>
            <a:endParaRPr lang="pt-BR" sz="3200" b="1" dirty="0">
              <a:solidFill>
                <a:schemeClr val="bg1"/>
              </a:solidFill>
            </a:endParaRPr>
          </a:p>
          <a:p>
            <a:pPr marL="539750" lvl="2" indent="-342900">
              <a:spcBef>
                <a:spcPts val="0"/>
              </a:spcBef>
              <a:spcAft>
                <a:spcPts val="2400"/>
              </a:spcAft>
            </a:pPr>
            <a:r>
              <a:rPr lang="pt-BR" sz="3200" b="1" dirty="0">
                <a:solidFill>
                  <a:schemeClr val="bg1"/>
                </a:solidFill>
              </a:rPr>
              <a:t>Criar um </a:t>
            </a:r>
            <a:r>
              <a:rPr lang="pt-BR" sz="3200" b="1" dirty="0" err="1">
                <a:solidFill>
                  <a:schemeClr val="bg1"/>
                </a:solidFill>
              </a:rPr>
              <a:t>custom</a:t>
            </a:r>
            <a:r>
              <a:rPr lang="pt-BR" sz="3200" b="1" dirty="0">
                <a:solidFill>
                  <a:schemeClr val="bg1"/>
                </a:solidFill>
              </a:rPr>
              <a:t> </a:t>
            </a:r>
            <a:r>
              <a:rPr lang="pt-BR" sz="3200" b="1" dirty="0" err="1">
                <a:solidFill>
                  <a:schemeClr val="bg1"/>
                </a:solidFill>
              </a:rPr>
              <a:t>attribute</a:t>
            </a:r>
            <a:r>
              <a:rPr lang="pt-BR" sz="3200" b="1" dirty="0">
                <a:solidFill>
                  <a:schemeClr val="bg1"/>
                </a:solidFill>
              </a:rPr>
              <a:t> chamado </a:t>
            </a:r>
            <a:r>
              <a:rPr lang="pt-BR" sz="3200" b="1" dirty="0" err="1">
                <a:solidFill>
                  <a:schemeClr val="bg1"/>
                </a:solidFill>
              </a:rPr>
              <a:t>LogAttribute.cs</a:t>
            </a:r>
            <a:endParaRPr lang="pt-BR" sz="3200" b="1" dirty="0">
              <a:solidFill>
                <a:schemeClr val="bg1"/>
              </a:solidFill>
            </a:endParaRPr>
          </a:p>
          <a:p>
            <a:pPr marL="539750" lvl="2" indent="-342900">
              <a:spcBef>
                <a:spcPts val="0"/>
              </a:spcBef>
              <a:spcAft>
                <a:spcPts val="2400"/>
              </a:spcAft>
            </a:pPr>
            <a:r>
              <a:rPr lang="pt-BR" sz="3200" b="1" dirty="0">
                <a:solidFill>
                  <a:schemeClr val="bg1"/>
                </a:solidFill>
              </a:rPr>
              <a:t>Herdar </a:t>
            </a:r>
            <a:r>
              <a:rPr lang="pt-BR" sz="3200" b="1" dirty="0" err="1">
                <a:solidFill>
                  <a:schemeClr val="bg1"/>
                </a:solidFill>
              </a:rPr>
              <a:t>ActionFilterAttribute</a:t>
            </a:r>
            <a:endParaRPr lang="pt-BR" sz="3200" b="1" dirty="0">
              <a:solidFill>
                <a:schemeClr val="bg1"/>
              </a:solidFill>
            </a:endParaRPr>
          </a:p>
          <a:p>
            <a:pPr marL="539750" lvl="2" indent="-342900">
              <a:spcBef>
                <a:spcPts val="0"/>
              </a:spcBef>
              <a:spcAft>
                <a:spcPts val="2400"/>
              </a:spcAft>
            </a:pPr>
            <a:r>
              <a:rPr lang="pt-BR" sz="3200" b="1" dirty="0">
                <a:solidFill>
                  <a:schemeClr val="bg1"/>
                </a:solidFill>
              </a:rPr>
              <a:t>É possível interceptar a requisição antes da </a:t>
            </a:r>
            <a:r>
              <a:rPr lang="pt-BR" sz="3200" b="1" dirty="0" err="1">
                <a:solidFill>
                  <a:schemeClr val="bg1"/>
                </a:solidFill>
              </a:rPr>
              <a:t>action</a:t>
            </a:r>
            <a:r>
              <a:rPr lang="pt-BR" sz="3200" b="1" dirty="0">
                <a:solidFill>
                  <a:schemeClr val="bg1"/>
                </a:solidFill>
              </a:rPr>
              <a:t>, depois da </a:t>
            </a:r>
            <a:r>
              <a:rPr lang="pt-BR" sz="3200" b="1" dirty="0" err="1">
                <a:solidFill>
                  <a:schemeClr val="bg1"/>
                </a:solidFill>
              </a:rPr>
              <a:t>action</a:t>
            </a:r>
            <a:r>
              <a:rPr lang="pt-BR" sz="3200" b="1" dirty="0">
                <a:solidFill>
                  <a:schemeClr val="bg1"/>
                </a:solidFill>
              </a:rPr>
              <a:t>, antes da </a:t>
            </a:r>
            <a:r>
              <a:rPr lang="pt-BR" sz="3200" b="1" dirty="0" err="1">
                <a:solidFill>
                  <a:schemeClr val="bg1"/>
                </a:solidFill>
              </a:rPr>
              <a:t>view</a:t>
            </a:r>
            <a:r>
              <a:rPr lang="pt-BR" sz="3200" b="1" dirty="0">
                <a:solidFill>
                  <a:schemeClr val="bg1"/>
                </a:solidFill>
              </a:rPr>
              <a:t> e depois da </a:t>
            </a:r>
            <a:r>
              <a:rPr lang="pt-BR" sz="3200" b="1" dirty="0" err="1">
                <a:solidFill>
                  <a:schemeClr val="bg1"/>
                </a:solidFill>
              </a:rPr>
              <a:t>view</a:t>
            </a:r>
            <a:endParaRPr lang="pt-BR" sz="3200" b="1" dirty="0">
              <a:solidFill>
                <a:schemeClr val="bg1"/>
              </a:solidFill>
            </a:endParaRPr>
          </a:p>
          <a:p>
            <a:pPr marL="539750" lvl="2" indent="-342900">
              <a:spcBef>
                <a:spcPts val="0"/>
              </a:spcBef>
              <a:spcAft>
                <a:spcPts val="2400"/>
              </a:spcAft>
            </a:pPr>
            <a:r>
              <a:rPr lang="pt-BR" sz="3200" b="1" dirty="0">
                <a:solidFill>
                  <a:schemeClr val="bg1"/>
                </a:solidFill>
              </a:rPr>
              <a:t>Aplicar o novo </a:t>
            </a:r>
            <a:r>
              <a:rPr lang="pt-BR" sz="3200" b="1" dirty="0" err="1">
                <a:solidFill>
                  <a:schemeClr val="bg1"/>
                </a:solidFill>
              </a:rPr>
              <a:t>Filter</a:t>
            </a:r>
            <a:endParaRPr lang="pt-BR" dirty="0">
              <a:solidFill>
                <a:schemeClr val="accent1">
                  <a:lumMod val="50000"/>
                </a:schemeClr>
              </a:solidFill>
            </a:endParaRPr>
          </a:p>
          <a:p>
            <a:pPr marL="1200150" lvl="3" indent="-342900"/>
            <a:endParaRPr lang="pt-BR" sz="1600" dirty="0">
              <a:solidFill>
                <a:schemeClr val="accent1">
                  <a:lumMod val="50000"/>
                </a:schemeClr>
              </a:solidFill>
            </a:endParaRPr>
          </a:p>
          <a:p>
            <a:pPr marL="400050" lvl="2" indent="0">
              <a:buFont typeface="Arial"/>
              <a:buNone/>
            </a:pPr>
            <a:endParaRPr lang="pt-BR" sz="2000" dirty="0">
              <a:solidFill>
                <a:schemeClr val="accent1">
                  <a:lumMod val="50000"/>
                </a:schemeClr>
              </a:solidFill>
            </a:endParaRPr>
          </a:p>
          <a:p>
            <a:pPr marL="742950" lvl="2" indent="-342900"/>
            <a:endParaRPr lang="pt-BR" dirty="0">
              <a:solidFill>
                <a:schemeClr val="accent1">
                  <a:lumMod val="50000"/>
                </a:schemeClr>
              </a:solidFill>
            </a:endParaRPr>
          </a:p>
          <a:p>
            <a:pPr marL="742950" lvl="2" indent="-342900"/>
            <a:endParaRPr lang="pt-BR" sz="2000" dirty="0">
              <a:solidFill>
                <a:schemeClr val="accent1">
                  <a:lumMod val="50000"/>
                </a:schemeClr>
              </a:solidFill>
            </a:endParaRPr>
          </a:p>
          <a:p>
            <a:pPr marL="742950" lvl="2" indent="-342900"/>
            <a:endParaRPr lang="pt-BR" sz="2000" dirty="0">
              <a:solidFill>
                <a:schemeClr val="accent1">
                  <a:lumMod val="50000"/>
                </a:schemeClr>
              </a:solidFill>
            </a:endParaRPr>
          </a:p>
          <a:p>
            <a:pPr marL="400050" lvl="2" indent="0">
              <a:buFont typeface="Arial"/>
              <a:buNone/>
            </a:pPr>
            <a:endParaRPr lang="pt-BR" sz="2000" dirty="0">
              <a:solidFill>
                <a:schemeClr val="accent1">
                  <a:lumMod val="50000"/>
                </a:schemeClr>
              </a:solidFill>
            </a:endParaRPr>
          </a:p>
          <a:p>
            <a:pPr marL="742950" lvl="2" indent="-342900"/>
            <a:endParaRPr lang="pt-BR" sz="2000" dirty="0">
              <a:solidFill>
                <a:schemeClr val="accent1">
                  <a:lumMod val="50000"/>
                </a:schemeClr>
              </a:solidFill>
            </a:endParaRPr>
          </a:p>
          <a:p>
            <a:pPr marL="742950" lvl="2" indent="-342900"/>
            <a:endParaRPr lang="pt-BR" sz="2000" dirty="0">
              <a:solidFill>
                <a:schemeClr val="accent1">
                  <a:lumMod val="50000"/>
                </a:schemeClr>
              </a:solidFill>
            </a:endParaRPr>
          </a:p>
          <a:p>
            <a:pPr marL="342900" lvl="1" indent="-342900">
              <a:buFont typeface="Arial" pitchFamily="34" charset="0"/>
              <a:buChar char="•"/>
            </a:pPr>
            <a:endParaRPr lang="pt-BR" sz="2400" dirty="0">
              <a:solidFill>
                <a:schemeClr val="accent1">
                  <a:lumMod val="50000"/>
                </a:schemeClr>
              </a:solidFill>
            </a:endParaRPr>
          </a:p>
          <a:p>
            <a:pPr marL="342900" lvl="1" indent="-342900">
              <a:buFont typeface="Arial" pitchFamily="34" charset="0"/>
              <a:buChar char="•"/>
            </a:pPr>
            <a:endParaRPr lang="pt-BR" sz="2400" dirty="0">
              <a:solidFill>
                <a:schemeClr val="accent1">
                  <a:lumMod val="50000"/>
                </a:schemeClr>
              </a:solidFill>
            </a:endParaRPr>
          </a:p>
          <a:p>
            <a:endParaRPr lang="pt-BR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39553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630155" y="2544514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6000" b="1" i="0" kern="1200">
                <a:solidFill>
                  <a:srgbClr val="FFFFFF"/>
                </a:solidFill>
                <a:latin typeface="Calibri"/>
                <a:ea typeface="+mj-ea"/>
                <a:cs typeface="Calibri"/>
              </a:defRPr>
            </a:lvl1pPr>
          </a:lstStyle>
          <a:p>
            <a:r>
              <a:rPr lang="pt-BR" sz="7200" dirty="0" err="1">
                <a:solidFill>
                  <a:schemeClr val="bg1"/>
                </a:solidFill>
              </a:rPr>
              <a:t>Views</a:t>
            </a:r>
            <a:endParaRPr lang="es-ES_tradnl" sz="7200" dirty="0">
              <a:solidFill>
                <a:schemeClr val="bg1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1B5A389-EBB1-2449-851C-27AF91F4E8E6}" type="datetime1">
              <a:rPr lang="en-US" smtClean="0"/>
              <a:t>8/1/2019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F4A2847-875C-2443-A47C-A1072635091D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sp>
        <p:nvSpPr>
          <p:cNvPr id="2" name="Retângulo 1"/>
          <p:cNvSpPr/>
          <p:nvPr/>
        </p:nvSpPr>
        <p:spPr>
          <a:xfrm>
            <a:off x="6487459" y="429480"/>
            <a:ext cx="5298141" cy="56015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2">
              <a:spcAft>
                <a:spcPts val="1200"/>
              </a:spcAft>
            </a:pPr>
            <a:r>
              <a:rPr lang="pt-BR" sz="3600" b="1" dirty="0">
                <a:solidFill>
                  <a:schemeClr val="accent1">
                    <a:lumMod val="50000"/>
                  </a:schemeClr>
                </a:solidFill>
              </a:rPr>
              <a:t>Sintaxe </a:t>
            </a:r>
            <a:r>
              <a:rPr lang="pt-BR" sz="3600" b="1" dirty="0" err="1">
                <a:solidFill>
                  <a:schemeClr val="accent1">
                    <a:lumMod val="50000"/>
                  </a:schemeClr>
                </a:solidFill>
              </a:rPr>
              <a:t>Razor</a:t>
            </a:r>
            <a:endParaRPr lang="pt-BR" sz="3600" b="1" dirty="0">
              <a:solidFill>
                <a:schemeClr val="accent1">
                  <a:lumMod val="50000"/>
                </a:schemeClr>
              </a:solidFill>
            </a:endParaRPr>
          </a:p>
          <a:p>
            <a:pPr marL="0" lvl="2">
              <a:spcAft>
                <a:spcPts val="1200"/>
              </a:spcAft>
            </a:pPr>
            <a:r>
              <a:rPr lang="pt-BR" sz="3600" b="1" dirty="0">
                <a:solidFill>
                  <a:schemeClr val="accent1">
                    <a:lumMod val="50000"/>
                  </a:schemeClr>
                </a:solidFill>
              </a:rPr>
              <a:t>HTML </a:t>
            </a:r>
            <a:r>
              <a:rPr lang="pt-BR" sz="3600" b="1" dirty="0" err="1">
                <a:solidFill>
                  <a:schemeClr val="accent1">
                    <a:lumMod val="50000"/>
                  </a:schemeClr>
                </a:solidFill>
              </a:rPr>
              <a:t>Helpers</a:t>
            </a:r>
            <a:endParaRPr lang="pt-BR" sz="3600" b="1" dirty="0">
              <a:solidFill>
                <a:schemeClr val="accent1">
                  <a:lumMod val="50000"/>
                </a:schemeClr>
              </a:solidFill>
            </a:endParaRPr>
          </a:p>
          <a:p>
            <a:pPr marL="0" lvl="2">
              <a:spcAft>
                <a:spcPts val="1200"/>
              </a:spcAft>
            </a:pPr>
            <a:r>
              <a:rPr lang="pt-BR" sz="3600" b="1" dirty="0" err="1">
                <a:solidFill>
                  <a:schemeClr val="accent1">
                    <a:lumMod val="50000"/>
                  </a:schemeClr>
                </a:solidFill>
              </a:rPr>
              <a:t>Custom</a:t>
            </a:r>
            <a:r>
              <a:rPr lang="pt-BR" sz="36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pt-BR" sz="3600" b="1" dirty="0" err="1">
                <a:solidFill>
                  <a:schemeClr val="accent1">
                    <a:lumMod val="50000"/>
                  </a:schemeClr>
                </a:solidFill>
              </a:rPr>
              <a:t>Helpers</a:t>
            </a:r>
            <a:endParaRPr lang="pt-BR" sz="3600" b="1" dirty="0">
              <a:solidFill>
                <a:schemeClr val="accent1">
                  <a:lumMod val="50000"/>
                </a:schemeClr>
              </a:solidFill>
            </a:endParaRPr>
          </a:p>
          <a:p>
            <a:pPr marL="0" lvl="2">
              <a:spcAft>
                <a:spcPts val="1200"/>
              </a:spcAft>
            </a:pPr>
            <a:r>
              <a:rPr lang="pt-BR" sz="3600" b="1" dirty="0" err="1">
                <a:solidFill>
                  <a:schemeClr val="accent1">
                    <a:lumMod val="50000"/>
                  </a:schemeClr>
                </a:solidFill>
              </a:rPr>
              <a:t>LayoutView</a:t>
            </a:r>
            <a:endParaRPr lang="pt-BR" sz="3600" b="1" dirty="0">
              <a:solidFill>
                <a:schemeClr val="accent1">
                  <a:lumMod val="50000"/>
                </a:schemeClr>
              </a:solidFill>
            </a:endParaRPr>
          </a:p>
          <a:p>
            <a:pPr marL="0" lvl="2">
              <a:spcAft>
                <a:spcPts val="1200"/>
              </a:spcAft>
            </a:pPr>
            <a:r>
              <a:rPr lang="pt-BR" sz="3600" b="1" dirty="0" err="1">
                <a:solidFill>
                  <a:schemeClr val="accent1">
                    <a:lumMod val="50000"/>
                  </a:schemeClr>
                </a:solidFill>
              </a:rPr>
              <a:t>Partial</a:t>
            </a:r>
            <a:r>
              <a:rPr lang="pt-BR" sz="36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pt-BR" sz="3600" b="1" dirty="0" err="1">
                <a:solidFill>
                  <a:schemeClr val="accent1">
                    <a:lumMod val="50000"/>
                  </a:schemeClr>
                </a:solidFill>
              </a:rPr>
              <a:t>Views</a:t>
            </a:r>
            <a:endParaRPr lang="pt-BR" sz="3600" b="1" dirty="0">
              <a:solidFill>
                <a:schemeClr val="accent1">
                  <a:lumMod val="50000"/>
                </a:schemeClr>
              </a:solidFill>
            </a:endParaRPr>
          </a:p>
          <a:p>
            <a:pPr marL="0" lvl="2">
              <a:spcAft>
                <a:spcPts val="1200"/>
              </a:spcAft>
            </a:pPr>
            <a:r>
              <a:rPr lang="pt-BR" sz="3600" b="1" dirty="0">
                <a:solidFill>
                  <a:schemeClr val="accent1">
                    <a:lumMod val="50000"/>
                  </a:schemeClr>
                </a:solidFill>
              </a:rPr>
              <a:t>Segurança nas </a:t>
            </a:r>
            <a:r>
              <a:rPr lang="pt-BR" sz="3600" b="1" dirty="0" err="1">
                <a:solidFill>
                  <a:schemeClr val="accent1">
                    <a:lumMod val="50000"/>
                  </a:schemeClr>
                </a:solidFill>
              </a:rPr>
              <a:t>Views</a:t>
            </a:r>
            <a:br>
              <a:rPr lang="pt-BR" sz="3600" b="1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pt-BR" sz="2800" b="1" dirty="0">
                <a:solidFill>
                  <a:srgbClr val="1566BF"/>
                </a:solidFill>
              </a:rPr>
              <a:t>Evitar XSS &amp; CSRF (Cross Site </a:t>
            </a:r>
            <a:r>
              <a:rPr lang="pt-BR" sz="2800" b="1" dirty="0" err="1">
                <a:solidFill>
                  <a:srgbClr val="1566BF"/>
                </a:solidFill>
              </a:rPr>
              <a:t>Scripting</a:t>
            </a:r>
            <a:r>
              <a:rPr lang="pt-BR" sz="2800" b="1" dirty="0">
                <a:solidFill>
                  <a:srgbClr val="1566BF"/>
                </a:solidFill>
              </a:rPr>
              <a:t> / Cross Site </a:t>
            </a:r>
            <a:r>
              <a:rPr lang="pt-BR" sz="2800" b="1" dirty="0" err="1">
                <a:solidFill>
                  <a:srgbClr val="1566BF"/>
                </a:solidFill>
              </a:rPr>
              <a:t>Request</a:t>
            </a:r>
            <a:r>
              <a:rPr lang="pt-BR" sz="2800" b="1" dirty="0">
                <a:solidFill>
                  <a:srgbClr val="1566BF"/>
                </a:solidFill>
              </a:rPr>
              <a:t> </a:t>
            </a:r>
            <a:r>
              <a:rPr lang="pt-BR" sz="2800" b="1" dirty="0" err="1">
                <a:solidFill>
                  <a:srgbClr val="1566BF"/>
                </a:solidFill>
              </a:rPr>
              <a:t>Forgery</a:t>
            </a:r>
            <a:r>
              <a:rPr lang="pt-BR" sz="2800" b="1" dirty="0">
                <a:solidFill>
                  <a:srgbClr val="1566BF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89988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0" y="1676400"/>
            <a:ext cx="12192000" cy="382385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5" name="Title 1"/>
          <p:cNvSpPr txBox="1">
            <a:spLocks/>
          </p:cNvSpPr>
          <p:nvPr/>
        </p:nvSpPr>
        <p:spPr bwMode="auto">
          <a:xfrm>
            <a:off x="743036" y="159541"/>
            <a:ext cx="7629815" cy="10401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lnSpc>
                <a:spcPct val="80000"/>
              </a:lnSpc>
            </a:pPr>
            <a:r>
              <a:rPr lang="pt-BR" sz="3600" b="1" dirty="0" err="1">
                <a:solidFill>
                  <a:schemeClr val="bg2"/>
                </a:solidFill>
              </a:rPr>
              <a:t>Templates</a:t>
            </a:r>
            <a:r>
              <a:rPr lang="pt-BR" sz="3600" b="1" dirty="0">
                <a:solidFill>
                  <a:schemeClr val="bg2"/>
                </a:solidFill>
              </a:rPr>
              <a:t> </a:t>
            </a:r>
            <a:r>
              <a:rPr lang="pt-BR" sz="3600" b="1" dirty="0" err="1">
                <a:solidFill>
                  <a:schemeClr val="bg2"/>
                </a:solidFill>
              </a:rPr>
              <a:t>Razor</a:t>
            </a:r>
            <a:r>
              <a:rPr lang="pt-BR" sz="3600" b="1" dirty="0">
                <a:solidFill>
                  <a:schemeClr val="bg2"/>
                </a:solidFill>
              </a:rPr>
              <a:t> </a:t>
            </a:r>
            <a:endParaRPr lang="pt-BR" b="1" dirty="0">
              <a:solidFill>
                <a:schemeClr val="bg2"/>
              </a:solidFill>
              <a:cs typeface="Tahoma" charset="0"/>
            </a:endParaRPr>
          </a:p>
        </p:txBody>
      </p:sp>
      <p:graphicFrame>
        <p:nvGraphicFramePr>
          <p:cNvPr id="57" name="Espaço Reservado para Conteúdo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65957092"/>
              </p:ext>
            </p:extLst>
          </p:nvPr>
        </p:nvGraphicFramePr>
        <p:xfrm>
          <a:off x="1338783" y="924587"/>
          <a:ext cx="9355705" cy="51714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5479599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7" grpId="0">
        <p:bldAsOne/>
      </p:bldGraphic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1"/>
          <p:cNvSpPr txBox="1">
            <a:spLocks/>
          </p:cNvSpPr>
          <p:nvPr/>
        </p:nvSpPr>
        <p:spPr bwMode="auto">
          <a:xfrm>
            <a:off x="383754" y="159541"/>
            <a:ext cx="7629815" cy="10401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lnSpc>
                <a:spcPct val="80000"/>
              </a:lnSpc>
            </a:pPr>
            <a:r>
              <a:rPr lang="pt-BR" sz="3600" b="1" dirty="0" err="1">
                <a:solidFill>
                  <a:schemeClr val="bg2"/>
                </a:solidFill>
              </a:rPr>
              <a:t>Views</a:t>
            </a:r>
            <a:r>
              <a:rPr lang="pt-BR" sz="3600" b="1" dirty="0">
                <a:solidFill>
                  <a:schemeClr val="bg2"/>
                </a:solidFill>
              </a:rPr>
              <a:t> </a:t>
            </a:r>
            <a:r>
              <a:rPr lang="pt-BR" sz="3600" b="1" dirty="0" err="1">
                <a:solidFill>
                  <a:schemeClr val="bg2"/>
                </a:solidFill>
              </a:rPr>
              <a:t>Tipadas</a:t>
            </a:r>
            <a:endParaRPr lang="pt-BR" b="1" dirty="0">
              <a:solidFill>
                <a:schemeClr val="bg2"/>
              </a:solidFill>
              <a:cs typeface="Tahoma" charset="0"/>
            </a:endParaRPr>
          </a:p>
        </p:txBody>
      </p:sp>
      <p:sp>
        <p:nvSpPr>
          <p:cNvPr id="6" name="Espaço Reservado para Conteúdo 1"/>
          <p:cNvSpPr txBox="1">
            <a:spLocks/>
          </p:cNvSpPr>
          <p:nvPr/>
        </p:nvSpPr>
        <p:spPr>
          <a:xfrm>
            <a:off x="336177" y="981635"/>
            <a:ext cx="11456894" cy="3396401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42913">
              <a:spcBef>
                <a:spcPts val="0"/>
              </a:spcBef>
              <a:spcAft>
                <a:spcPts val="2400"/>
              </a:spcAft>
            </a:pPr>
            <a:r>
              <a:rPr lang="pt-BR" sz="3600" b="1" dirty="0">
                <a:solidFill>
                  <a:schemeClr val="tx2"/>
                </a:solidFill>
              </a:rPr>
              <a:t>Criar o </a:t>
            </a:r>
            <a:r>
              <a:rPr lang="pt-BR" sz="3600" b="1" dirty="0" err="1">
                <a:solidFill>
                  <a:schemeClr val="tx2"/>
                </a:solidFill>
              </a:rPr>
              <a:t>controller</a:t>
            </a:r>
            <a:r>
              <a:rPr lang="pt-BR" sz="3600" b="1" dirty="0">
                <a:solidFill>
                  <a:schemeClr val="tx2"/>
                </a:solidFill>
              </a:rPr>
              <a:t> </a:t>
            </a:r>
            <a:r>
              <a:rPr lang="pt-BR" sz="3600" b="1" dirty="0" err="1">
                <a:solidFill>
                  <a:schemeClr val="tx2"/>
                </a:solidFill>
              </a:rPr>
              <a:t>CriticaController</a:t>
            </a:r>
            <a:endParaRPr lang="pt-BR" sz="3600" b="1" dirty="0">
              <a:solidFill>
                <a:schemeClr val="tx2"/>
              </a:solidFill>
            </a:endParaRPr>
          </a:p>
          <a:p>
            <a:pPr marL="442913">
              <a:spcBef>
                <a:spcPts val="0"/>
              </a:spcBef>
              <a:spcAft>
                <a:spcPts val="2400"/>
              </a:spcAft>
            </a:pPr>
            <a:r>
              <a:rPr lang="pt-BR" sz="3600" b="1" dirty="0">
                <a:solidFill>
                  <a:schemeClr val="tx2"/>
                </a:solidFill>
              </a:rPr>
              <a:t>Criar os </a:t>
            </a:r>
            <a:r>
              <a:rPr lang="pt-BR" sz="3600" b="1" dirty="0" err="1">
                <a:solidFill>
                  <a:schemeClr val="tx2"/>
                </a:solidFill>
              </a:rPr>
              <a:t>Models</a:t>
            </a:r>
            <a:r>
              <a:rPr lang="pt-BR" sz="3600" b="1" dirty="0">
                <a:solidFill>
                  <a:schemeClr val="tx2"/>
                </a:solidFill>
              </a:rPr>
              <a:t> Critica e Restaurante</a:t>
            </a:r>
          </a:p>
          <a:p>
            <a:pPr marL="442913">
              <a:spcBef>
                <a:spcPts val="0"/>
              </a:spcBef>
              <a:spcAft>
                <a:spcPts val="2400"/>
              </a:spcAft>
            </a:pPr>
            <a:r>
              <a:rPr lang="pt-BR" sz="3600" b="1" dirty="0">
                <a:solidFill>
                  <a:schemeClr val="tx2"/>
                </a:solidFill>
              </a:rPr>
              <a:t>Criar a classe de repositório </a:t>
            </a:r>
            <a:r>
              <a:rPr lang="pt-BR" sz="3600" b="1" dirty="0" err="1">
                <a:solidFill>
                  <a:schemeClr val="tx2"/>
                </a:solidFill>
              </a:rPr>
              <a:t>AvaliadorGastronomicoContextDB</a:t>
            </a:r>
            <a:r>
              <a:rPr lang="pt-BR" sz="3600" b="1" dirty="0">
                <a:solidFill>
                  <a:schemeClr val="tx2"/>
                </a:solidFill>
              </a:rPr>
              <a:t> e adicionar os </a:t>
            </a:r>
            <a:r>
              <a:rPr lang="pt-BR" sz="3600" b="1" dirty="0" err="1">
                <a:solidFill>
                  <a:schemeClr val="tx2"/>
                </a:solidFill>
              </a:rPr>
              <a:t>models</a:t>
            </a:r>
            <a:r>
              <a:rPr lang="pt-BR" sz="3600" b="1" dirty="0">
                <a:solidFill>
                  <a:schemeClr val="tx2"/>
                </a:solidFill>
              </a:rPr>
              <a:t>;</a:t>
            </a:r>
          </a:p>
          <a:p>
            <a:pPr marL="442913">
              <a:spcBef>
                <a:spcPts val="0"/>
              </a:spcBef>
              <a:spcAft>
                <a:spcPts val="2400"/>
              </a:spcAft>
            </a:pPr>
            <a:r>
              <a:rPr lang="pt-BR" sz="3600" b="1" dirty="0">
                <a:solidFill>
                  <a:schemeClr val="tx2"/>
                </a:solidFill>
              </a:rPr>
              <a:t>Criar uma </a:t>
            </a:r>
            <a:r>
              <a:rPr lang="pt-BR" sz="3600" b="1" dirty="0" err="1">
                <a:solidFill>
                  <a:schemeClr val="tx2"/>
                </a:solidFill>
              </a:rPr>
              <a:t>view</a:t>
            </a:r>
            <a:r>
              <a:rPr lang="pt-BR" sz="3600" b="1" dirty="0">
                <a:solidFill>
                  <a:schemeClr val="tx2"/>
                </a:solidFill>
              </a:rPr>
              <a:t> de Lista baseada no </a:t>
            </a:r>
            <a:r>
              <a:rPr lang="pt-BR" sz="3600" b="1" dirty="0" err="1">
                <a:solidFill>
                  <a:schemeClr val="tx2"/>
                </a:solidFill>
              </a:rPr>
              <a:t>model</a:t>
            </a:r>
            <a:r>
              <a:rPr lang="pt-BR" sz="3600" b="1" dirty="0">
                <a:solidFill>
                  <a:schemeClr val="tx2"/>
                </a:solidFill>
              </a:rPr>
              <a:t> Critica para listagem das Críticas</a:t>
            </a:r>
          </a:p>
        </p:txBody>
      </p:sp>
    </p:spTree>
    <p:extLst>
      <p:ext uri="{BB962C8B-B14F-4D97-AF65-F5344CB8AC3E}">
        <p14:creationId xmlns:p14="http://schemas.microsoft.com/office/powerpoint/2010/main" val="416602227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6925" y="1733050"/>
            <a:ext cx="2648643" cy="2648643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923073" y="330241"/>
            <a:ext cx="7161410" cy="400565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kern="1200" baseline="0">
                <a:solidFill>
                  <a:srgbClr val="FC7300"/>
                </a:solidFill>
                <a:latin typeface="Calibri"/>
                <a:ea typeface="+mj-ea"/>
                <a:cs typeface="Calibri"/>
              </a:defRPr>
            </a:lvl1pPr>
          </a:lstStyle>
          <a:p>
            <a:r>
              <a:rPr lang="es-ES_tradnl" sz="2400" dirty="0" err="1">
                <a:solidFill>
                  <a:schemeClr val="bg2"/>
                </a:solidFill>
              </a:rPr>
              <a:t>Apresentação</a:t>
            </a:r>
            <a:r>
              <a:rPr lang="es-ES_tradnl" sz="2400" dirty="0">
                <a:solidFill>
                  <a:schemeClr val="bg2"/>
                </a:solidFill>
              </a:rPr>
              <a:t> </a:t>
            </a:r>
            <a:r>
              <a:rPr lang="es-ES_tradnl" sz="2400" dirty="0" err="1">
                <a:solidFill>
                  <a:schemeClr val="bg2"/>
                </a:solidFill>
              </a:rPr>
              <a:t>Pessoal</a:t>
            </a:r>
            <a:endParaRPr lang="en-US" sz="2400" dirty="0">
              <a:solidFill>
                <a:schemeClr val="bg2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953692" y="710819"/>
            <a:ext cx="606471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>
                <a:solidFill>
                  <a:schemeClr val="tx2"/>
                </a:solidFill>
                <a:latin typeface="Calibri"/>
                <a:cs typeface="Calibri"/>
              </a:rPr>
              <a:t>Perfil Profissional</a:t>
            </a:r>
            <a:endParaRPr lang="en-US" b="1" dirty="0">
              <a:solidFill>
                <a:schemeClr val="tx2"/>
              </a:solidFill>
              <a:latin typeface="Calibri"/>
              <a:cs typeface="Calibri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768820" y="1598707"/>
            <a:ext cx="4594380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E4582"/>
                </a:solidFill>
                <a:latin typeface="Calibri"/>
                <a:cs typeface="Calibri"/>
              </a:rPr>
              <a:t>Raphael Carubbi Neto – </a:t>
            </a:r>
            <a:r>
              <a:rPr lang="en-US" sz="2000" b="1" dirty="0" err="1">
                <a:solidFill>
                  <a:srgbClr val="0E4582"/>
                </a:solidFill>
                <a:latin typeface="Calibri"/>
                <a:cs typeface="Calibri"/>
              </a:rPr>
              <a:t>Consultor</a:t>
            </a:r>
            <a:r>
              <a:rPr lang="en-US" sz="2000" b="1" dirty="0">
                <a:solidFill>
                  <a:srgbClr val="0E4582"/>
                </a:solidFill>
                <a:latin typeface="Calibri"/>
                <a:cs typeface="Calibri"/>
              </a:rPr>
              <a:t> de TI</a:t>
            </a:r>
          </a:p>
          <a:p>
            <a:r>
              <a:rPr lang="pt-BR" sz="1400" dirty="0">
                <a:solidFill>
                  <a:srgbClr val="0E4582"/>
                </a:solidFill>
                <a:latin typeface="Calibri"/>
                <a:cs typeface="Calibri"/>
              </a:rPr>
              <a:t>Atuou como Desenvolvedor, Arquiteto de Soluções e Líder Técnico. Possui 14 anos de experiência em desenvolvimento na plataforma </a:t>
            </a:r>
            <a:r>
              <a:rPr lang="pt-BR" sz="1400" dirty="0" err="1">
                <a:solidFill>
                  <a:srgbClr val="0E4582"/>
                </a:solidFill>
                <a:latin typeface="Calibri"/>
                <a:cs typeface="Calibri"/>
              </a:rPr>
              <a:t>.net</a:t>
            </a:r>
            <a:r>
              <a:rPr lang="pt-BR" sz="1400" dirty="0">
                <a:solidFill>
                  <a:srgbClr val="0E4582"/>
                </a:solidFill>
                <a:latin typeface="Calibri"/>
                <a:cs typeface="Calibri"/>
              </a:rPr>
              <a:t> e tecnologias relacionadas;</a:t>
            </a:r>
          </a:p>
          <a:p>
            <a:endParaRPr lang="en-US" sz="1400" dirty="0">
              <a:solidFill>
                <a:srgbClr val="0E4582"/>
              </a:solidFill>
              <a:latin typeface="Calibri"/>
              <a:cs typeface="Calibri"/>
            </a:endParaRPr>
          </a:p>
          <a:p>
            <a:r>
              <a:rPr lang="en-US" sz="1400" b="1" dirty="0" err="1">
                <a:solidFill>
                  <a:srgbClr val="0E4582"/>
                </a:solidFill>
                <a:latin typeface="Calibri"/>
                <a:cs typeface="Calibri"/>
              </a:rPr>
              <a:t>Formação</a:t>
            </a:r>
            <a:r>
              <a:rPr lang="en-US" sz="1400" b="1" dirty="0">
                <a:solidFill>
                  <a:srgbClr val="0E4582"/>
                </a:solidFill>
                <a:latin typeface="Calibri"/>
                <a:cs typeface="Calibri"/>
              </a:rPr>
              <a:t> </a:t>
            </a:r>
            <a:r>
              <a:rPr lang="en-US" sz="1400" b="1" dirty="0" err="1">
                <a:solidFill>
                  <a:srgbClr val="0E4582"/>
                </a:solidFill>
                <a:latin typeface="Calibri"/>
                <a:cs typeface="Calibri"/>
              </a:rPr>
              <a:t>Academica</a:t>
            </a:r>
            <a:br>
              <a:rPr lang="en-US" sz="1400" b="1" dirty="0">
                <a:solidFill>
                  <a:srgbClr val="0E4582"/>
                </a:solidFill>
                <a:latin typeface="Calibri"/>
                <a:cs typeface="Calibri"/>
              </a:rPr>
            </a:br>
            <a:r>
              <a:rPr lang="en-US" sz="1400" dirty="0" err="1">
                <a:solidFill>
                  <a:srgbClr val="0E4582"/>
                </a:solidFill>
                <a:cs typeface="Calibri"/>
              </a:rPr>
              <a:t>Universidade</a:t>
            </a:r>
            <a:r>
              <a:rPr lang="en-US" sz="1400" dirty="0">
                <a:solidFill>
                  <a:srgbClr val="0E4582"/>
                </a:solidFill>
                <a:cs typeface="Calibri"/>
              </a:rPr>
              <a:t> de Mogi das Cruzes  – </a:t>
            </a:r>
            <a:r>
              <a:rPr lang="en-US" sz="1400" dirty="0" err="1">
                <a:solidFill>
                  <a:srgbClr val="0E4582"/>
                </a:solidFill>
                <a:cs typeface="Calibri"/>
              </a:rPr>
              <a:t>Tecnologia</a:t>
            </a:r>
            <a:r>
              <a:rPr lang="en-US" sz="1400" dirty="0">
                <a:solidFill>
                  <a:srgbClr val="0E4582"/>
                </a:solidFill>
                <a:cs typeface="Calibri"/>
              </a:rPr>
              <a:t> </a:t>
            </a:r>
            <a:r>
              <a:rPr lang="en-US" sz="1400" dirty="0" err="1">
                <a:solidFill>
                  <a:srgbClr val="0E4582"/>
                </a:solidFill>
                <a:cs typeface="Calibri"/>
              </a:rPr>
              <a:t>em</a:t>
            </a:r>
            <a:r>
              <a:rPr lang="en-US" sz="1400" dirty="0">
                <a:solidFill>
                  <a:srgbClr val="0E4582"/>
                </a:solidFill>
                <a:cs typeface="Calibri"/>
              </a:rPr>
              <a:t> </a:t>
            </a:r>
            <a:r>
              <a:rPr lang="en-US" sz="1400" dirty="0" err="1">
                <a:solidFill>
                  <a:srgbClr val="0E4582"/>
                </a:solidFill>
                <a:cs typeface="Calibri"/>
              </a:rPr>
              <a:t>Desenvolvimento</a:t>
            </a:r>
            <a:r>
              <a:rPr lang="en-US" sz="1400" dirty="0">
                <a:solidFill>
                  <a:srgbClr val="0E4582"/>
                </a:solidFill>
                <a:cs typeface="Calibri"/>
              </a:rPr>
              <a:t> de </a:t>
            </a:r>
            <a:r>
              <a:rPr lang="en-US" sz="1400" dirty="0" err="1">
                <a:solidFill>
                  <a:srgbClr val="0E4582"/>
                </a:solidFill>
                <a:cs typeface="Calibri"/>
              </a:rPr>
              <a:t>Sistemas</a:t>
            </a:r>
            <a:endParaRPr lang="en-US" sz="1400" dirty="0">
              <a:solidFill>
                <a:srgbClr val="0E4582"/>
              </a:solidFill>
              <a:cs typeface="Calibri"/>
            </a:endParaRPr>
          </a:p>
          <a:p>
            <a:r>
              <a:rPr lang="pt-BR" sz="1400" dirty="0">
                <a:solidFill>
                  <a:srgbClr val="0E4582"/>
                </a:solidFill>
                <a:cs typeface="Calibri"/>
              </a:rPr>
              <a:t>Universidade São Judas Tadeu – Bacharelado em Educação Física</a:t>
            </a:r>
          </a:p>
          <a:p>
            <a:endParaRPr lang="pt-BR" sz="1400" dirty="0">
              <a:solidFill>
                <a:srgbClr val="0E4582"/>
              </a:solidFill>
              <a:cs typeface="Calibri"/>
            </a:endParaRPr>
          </a:p>
          <a:p>
            <a:r>
              <a:rPr lang="pt-BR" sz="1400" dirty="0">
                <a:solidFill>
                  <a:srgbClr val="0E4582"/>
                </a:solidFill>
                <a:cs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https://mcp.microsoft.com/Anonymous//Transcript/Validate</a:t>
            </a:r>
            <a:endParaRPr lang="pt-BR" sz="1400" dirty="0">
              <a:solidFill>
                <a:srgbClr val="0E4582"/>
              </a:solidFill>
              <a:cs typeface="Calibri"/>
            </a:endParaRPr>
          </a:p>
          <a:p>
            <a:r>
              <a:rPr lang="pt-BR" sz="1200" b="1" dirty="0" err="1">
                <a:solidFill>
                  <a:schemeClr val="tx2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Transcript</a:t>
            </a:r>
            <a:r>
              <a:rPr lang="pt-BR" sz="1200" b="1" dirty="0">
                <a:solidFill>
                  <a:schemeClr val="tx2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ID: 976609</a:t>
            </a:r>
          </a:p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Access Code: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raphaelcarubbi</a:t>
            </a:r>
            <a:endParaRPr lang="en-US" sz="1200" b="1" dirty="0">
              <a:solidFill>
                <a:schemeClr val="tx2">
                  <a:lumMod val="75000"/>
                </a:schemeClr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endParaRPr lang="pt-BR" sz="1200" b="1" dirty="0">
              <a:solidFill>
                <a:schemeClr val="tx2">
                  <a:lumMod val="75000"/>
                </a:schemeClr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r>
              <a:rPr lang="pt-BR" sz="1400" dirty="0">
                <a:solidFill>
                  <a:srgbClr val="0E4582"/>
                </a:solidFill>
                <a:cs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http://github.com/rcarubbi</a:t>
            </a:r>
            <a:endParaRPr lang="en-US" sz="1400" dirty="0">
              <a:solidFill>
                <a:srgbClr val="0E4582"/>
              </a:solidFill>
              <a:cs typeface="Calibri"/>
            </a:endParaRPr>
          </a:p>
          <a:p>
            <a:endParaRPr lang="en-US" sz="1400" dirty="0">
              <a:solidFill>
                <a:srgbClr val="0E4582"/>
              </a:solidFill>
              <a:latin typeface="Calibri"/>
              <a:cs typeface="Calibri"/>
            </a:endParaRPr>
          </a:p>
        </p:txBody>
      </p:sp>
      <p:sp>
        <p:nvSpPr>
          <p:cNvPr id="29" name="Obdĺžnik 58"/>
          <p:cNvSpPr/>
          <p:nvPr/>
        </p:nvSpPr>
        <p:spPr>
          <a:xfrm>
            <a:off x="1825845" y="4132644"/>
            <a:ext cx="1094001" cy="253999"/>
          </a:xfrm>
          <a:prstGeom prst="rect">
            <a:avLst/>
          </a:prstGeom>
          <a:solidFill>
            <a:srgbClr val="FC66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9" tIns="45708" rIns="91419" bIns="45708" rtlCol="0" anchor="t"/>
          <a:lstStyle/>
          <a:p>
            <a:pPr algn="ctr"/>
            <a:r>
              <a:rPr lang="pt-BR" sz="1000" dirty="0"/>
              <a:t>Consultor de  TI</a:t>
            </a:r>
            <a:endParaRPr lang="en-US" sz="1000" dirty="0"/>
          </a:p>
        </p:txBody>
      </p:sp>
      <p:sp>
        <p:nvSpPr>
          <p:cNvPr id="30" name="Content Placeholder 6"/>
          <p:cNvSpPr txBox="1">
            <a:spLocks/>
          </p:cNvSpPr>
          <p:nvPr/>
        </p:nvSpPr>
        <p:spPr>
          <a:xfrm>
            <a:off x="1743316" y="4403736"/>
            <a:ext cx="2700000" cy="1574795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tabLst>
                <a:tab pos="3942720" algn="l"/>
              </a:tabLst>
            </a:pPr>
            <a:r>
              <a:rPr lang="pt-BR" sz="1100" b="1" dirty="0">
                <a:solidFill>
                  <a:srgbClr val="0E4582"/>
                </a:solidFill>
              </a:rPr>
              <a:t>Raphael Carubbi Neto – Consultor de TI</a:t>
            </a:r>
            <a:endParaRPr lang="en-US" sz="1100" b="1" dirty="0">
              <a:solidFill>
                <a:srgbClr val="0E4582"/>
              </a:solidFill>
            </a:endParaRPr>
          </a:p>
          <a:p>
            <a:pPr marL="0" indent="0">
              <a:buNone/>
            </a:pPr>
            <a:r>
              <a:rPr lang="en-US" sz="1100" dirty="0" err="1">
                <a:solidFill>
                  <a:schemeClr val="bg1">
                    <a:lumMod val="50000"/>
                  </a:schemeClr>
                </a:solidFill>
              </a:rPr>
              <a:t>Arquiteto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 de 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</a:rPr>
              <a:t>Soluções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</a:rPr>
              <a:t>em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</a:rPr>
              <a:t>tecnologias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 Microsoft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34" name="Straight Connector 33"/>
          <p:cNvCxnSpPr/>
          <p:nvPr/>
        </p:nvCxnSpPr>
        <p:spPr>
          <a:xfrm>
            <a:off x="1794300" y="5341980"/>
            <a:ext cx="2556624" cy="0"/>
          </a:xfrm>
          <a:prstGeom prst="line">
            <a:avLst/>
          </a:prstGeom>
          <a:ln w="12700" cmpd="sng">
            <a:solidFill>
              <a:srgbClr val="FC662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56DFEEB-F85D-734F-9AE3-D46D15E99E03}" type="datetime1">
              <a:rPr lang="en-US" smtClean="0"/>
              <a:t>8/1/2019</a:t>
            </a:fld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F4A2847-875C-2443-A47C-A1072635091D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259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4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4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900"/>
                            </p:stCondLst>
                            <p:childTnLst>
                              <p:par>
                                <p:cTn id="1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2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1"/>
          <p:cNvSpPr txBox="1">
            <a:spLocks/>
          </p:cNvSpPr>
          <p:nvPr/>
        </p:nvSpPr>
        <p:spPr bwMode="auto">
          <a:xfrm>
            <a:off x="491898" y="159541"/>
            <a:ext cx="7629815" cy="10401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lnSpc>
                <a:spcPct val="80000"/>
              </a:lnSpc>
            </a:pPr>
            <a:r>
              <a:rPr lang="pt-BR" sz="3600" b="1" dirty="0">
                <a:solidFill>
                  <a:schemeClr val="bg2"/>
                </a:solidFill>
              </a:rPr>
              <a:t>DEMO Ataques XSS	</a:t>
            </a:r>
            <a:endParaRPr lang="pt-BR" b="1" dirty="0">
              <a:solidFill>
                <a:schemeClr val="bg2"/>
              </a:solidFill>
              <a:cs typeface="Tahoma" charset="0"/>
            </a:endParaRPr>
          </a:p>
        </p:txBody>
      </p:sp>
      <p:sp>
        <p:nvSpPr>
          <p:cNvPr id="5" name="Espaço Reservado para Conteúdo 1"/>
          <p:cNvSpPr txBox="1">
            <a:spLocks/>
          </p:cNvSpPr>
          <p:nvPr/>
        </p:nvSpPr>
        <p:spPr>
          <a:xfrm>
            <a:off x="457200" y="1546061"/>
            <a:ext cx="11604812" cy="4009611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0363">
              <a:spcBef>
                <a:spcPts val="0"/>
              </a:spcBef>
              <a:spcAft>
                <a:spcPts val="2400"/>
              </a:spcAft>
            </a:pPr>
            <a:r>
              <a:rPr lang="pt-BR" sz="3600" b="1" dirty="0">
                <a:solidFill>
                  <a:schemeClr val="bg1"/>
                </a:solidFill>
              </a:rPr>
              <a:t>Alterar </a:t>
            </a:r>
            <a:r>
              <a:rPr lang="pt-BR" sz="3600" b="1" dirty="0" err="1">
                <a:solidFill>
                  <a:schemeClr val="bg1"/>
                </a:solidFill>
              </a:rPr>
              <a:t>body</a:t>
            </a:r>
            <a:r>
              <a:rPr lang="pt-BR" sz="3600" b="1" dirty="0">
                <a:solidFill>
                  <a:schemeClr val="bg1"/>
                </a:solidFill>
              </a:rPr>
              <a:t> de um </a:t>
            </a:r>
            <a:r>
              <a:rPr lang="pt-BR" sz="3600" b="1" dirty="0" err="1">
                <a:solidFill>
                  <a:schemeClr val="bg1"/>
                </a:solidFill>
              </a:rPr>
              <a:t>review</a:t>
            </a:r>
            <a:r>
              <a:rPr lang="pt-BR" sz="3600" b="1" dirty="0">
                <a:solidFill>
                  <a:schemeClr val="bg1"/>
                </a:solidFill>
              </a:rPr>
              <a:t> para um script </a:t>
            </a:r>
            <a:r>
              <a:rPr lang="pt-BR" sz="3600" b="1" dirty="0" err="1">
                <a:solidFill>
                  <a:schemeClr val="bg1"/>
                </a:solidFill>
              </a:rPr>
              <a:t>JavaScript</a:t>
            </a:r>
            <a:endParaRPr lang="pt-BR" sz="3600" b="1" dirty="0">
              <a:solidFill>
                <a:schemeClr val="bg1"/>
              </a:solidFill>
            </a:endParaRPr>
          </a:p>
          <a:p>
            <a:pPr marL="360363">
              <a:spcBef>
                <a:spcPts val="0"/>
              </a:spcBef>
              <a:spcAft>
                <a:spcPts val="2400"/>
              </a:spcAft>
            </a:pPr>
            <a:r>
              <a:rPr lang="pt-BR" sz="3600" b="1" dirty="0">
                <a:solidFill>
                  <a:schemeClr val="bg1"/>
                </a:solidFill>
              </a:rPr>
              <a:t>Exibir com </a:t>
            </a:r>
            <a:r>
              <a:rPr lang="pt-BR" sz="3600" b="1" dirty="0" err="1">
                <a:solidFill>
                  <a:schemeClr val="bg1"/>
                </a:solidFill>
              </a:rPr>
              <a:t>Html.Raw</a:t>
            </a:r>
            <a:r>
              <a:rPr lang="pt-BR" sz="3600" b="1" dirty="0">
                <a:solidFill>
                  <a:schemeClr val="bg1"/>
                </a:solidFill>
              </a:rPr>
              <a:t> na </a:t>
            </a:r>
            <a:r>
              <a:rPr lang="pt-BR" sz="3600" b="1" dirty="0" err="1">
                <a:solidFill>
                  <a:schemeClr val="bg1"/>
                </a:solidFill>
              </a:rPr>
              <a:t>view</a:t>
            </a:r>
            <a:endParaRPr lang="pt-BR" sz="3600" b="1" dirty="0">
              <a:solidFill>
                <a:schemeClr val="bg1"/>
              </a:solidFill>
            </a:endParaRPr>
          </a:p>
          <a:p>
            <a:pPr marL="360363">
              <a:spcBef>
                <a:spcPts val="0"/>
              </a:spcBef>
              <a:spcAft>
                <a:spcPts val="2400"/>
              </a:spcAft>
            </a:pPr>
            <a:r>
              <a:rPr lang="pt-BR" sz="3600" b="1" dirty="0">
                <a:solidFill>
                  <a:schemeClr val="bg1"/>
                </a:solidFill>
              </a:rPr>
              <a:t>Por padrão os </a:t>
            </a:r>
            <a:r>
              <a:rPr lang="pt-BR" sz="3600" b="1" dirty="0" err="1">
                <a:solidFill>
                  <a:schemeClr val="bg1"/>
                </a:solidFill>
              </a:rPr>
              <a:t>models</a:t>
            </a:r>
            <a:r>
              <a:rPr lang="pt-BR" sz="3600" b="1" dirty="0">
                <a:solidFill>
                  <a:schemeClr val="bg1"/>
                </a:solidFill>
              </a:rPr>
              <a:t> passam por </a:t>
            </a:r>
            <a:r>
              <a:rPr lang="pt-BR" sz="3600" b="1" dirty="0" err="1">
                <a:solidFill>
                  <a:schemeClr val="bg1"/>
                </a:solidFill>
              </a:rPr>
              <a:t>HTMLEncode</a:t>
            </a:r>
            <a:r>
              <a:rPr lang="pt-BR" sz="3600" b="1" dirty="0">
                <a:solidFill>
                  <a:schemeClr val="bg1"/>
                </a:solidFill>
              </a:rPr>
              <a:t> antes de serem </a:t>
            </a:r>
            <a:r>
              <a:rPr lang="pt-BR" sz="3600" b="1" dirty="0" err="1">
                <a:solidFill>
                  <a:schemeClr val="bg1"/>
                </a:solidFill>
              </a:rPr>
              <a:t>renderizados</a:t>
            </a:r>
            <a:r>
              <a:rPr lang="pt-BR" sz="3600" b="1" dirty="0">
                <a:solidFill>
                  <a:schemeClr val="bg1"/>
                </a:solidFill>
              </a:rPr>
              <a:t>;</a:t>
            </a:r>
          </a:p>
          <a:p>
            <a:pPr marL="360363">
              <a:spcBef>
                <a:spcPts val="0"/>
              </a:spcBef>
              <a:spcAft>
                <a:spcPts val="2400"/>
              </a:spcAft>
            </a:pPr>
            <a:r>
              <a:rPr lang="pt-BR" sz="3600" b="1" dirty="0">
                <a:solidFill>
                  <a:schemeClr val="bg1"/>
                </a:solidFill>
              </a:rPr>
              <a:t>Deve-se tomar cuidado ao usar </a:t>
            </a:r>
            <a:r>
              <a:rPr lang="pt-BR" sz="3600" b="1" dirty="0" err="1">
                <a:solidFill>
                  <a:schemeClr val="bg1"/>
                </a:solidFill>
              </a:rPr>
              <a:t>Html.Raw</a:t>
            </a:r>
            <a:r>
              <a:rPr lang="pt-BR" sz="3600" b="1" dirty="0">
                <a:solidFill>
                  <a:schemeClr val="bg1"/>
                </a:solidFill>
              </a:rPr>
              <a:t> !</a:t>
            </a:r>
          </a:p>
        </p:txBody>
      </p:sp>
    </p:spTree>
    <p:extLst>
      <p:ext uri="{BB962C8B-B14F-4D97-AF65-F5344CB8AC3E}">
        <p14:creationId xmlns:p14="http://schemas.microsoft.com/office/powerpoint/2010/main" val="49429359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1"/>
          <p:cNvSpPr txBox="1">
            <a:spLocks/>
          </p:cNvSpPr>
          <p:nvPr/>
        </p:nvSpPr>
        <p:spPr bwMode="auto">
          <a:xfrm>
            <a:off x="457199" y="159541"/>
            <a:ext cx="7629815" cy="10401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lnSpc>
                <a:spcPct val="80000"/>
              </a:lnSpc>
            </a:pPr>
            <a:r>
              <a:rPr lang="pt-BR" sz="3600" b="1" dirty="0">
                <a:solidFill>
                  <a:srgbClr val="0E4582"/>
                </a:solidFill>
              </a:rPr>
              <a:t>Sintaxe </a:t>
            </a:r>
            <a:r>
              <a:rPr lang="pt-BR" sz="3600" b="1" dirty="0" err="1">
                <a:solidFill>
                  <a:srgbClr val="0E4582"/>
                </a:solidFill>
              </a:rPr>
              <a:t>Razor</a:t>
            </a:r>
            <a:r>
              <a:rPr lang="pt-BR" sz="3600" b="1" dirty="0">
                <a:solidFill>
                  <a:srgbClr val="0E4582"/>
                </a:solidFill>
              </a:rPr>
              <a:t> – Expressões Explícitas</a:t>
            </a:r>
            <a:endParaRPr lang="pt-BR" b="1" dirty="0">
              <a:solidFill>
                <a:srgbClr val="0E4582"/>
              </a:solidFill>
              <a:cs typeface="Tahoma" charset="0"/>
            </a:endParaRPr>
          </a:p>
        </p:txBody>
      </p:sp>
      <p:sp>
        <p:nvSpPr>
          <p:cNvPr id="4" name="Espaço Reservado para Conteúdo 1"/>
          <p:cNvSpPr txBox="1">
            <a:spLocks/>
          </p:cNvSpPr>
          <p:nvPr/>
        </p:nvSpPr>
        <p:spPr>
          <a:xfrm>
            <a:off x="457199" y="2112818"/>
            <a:ext cx="11134165" cy="2542308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spcBef>
                <a:spcPts val="0"/>
              </a:spcBef>
              <a:spcAft>
                <a:spcPts val="3000"/>
              </a:spcAft>
            </a:pPr>
            <a:r>
              <a:rPr lang="pt-BR" sz="4000" b="1" dirty="0">
                <a:solidFill>
                  <a:schemeClr val="bg1"/>
                </a:solidFill>
              </a:rPr>
              <a:t>@(</a:t>
            </a:r>
            <a:r>
              <a:rPr lang="pt-BR" sz="4000" b="1" dirty="0" err="1">
                <a:solidFill>
                  <a:schemeClr val="bg1"/>
                </a:solidFill>
              </a:rPr>
              <a:t>model.Rating</a:t>
            </a:r>
            <a:r>
              <a:rPr lang="pt-BR" sz="4000" b="1" dirty="0">
                <a:solidFill>
                  <a:schemeClr val="bg1"/>
                </a:solidFill>
              </a:rPr>
              <a:t> / 10.0) Dividindo a nota por 10;</a:t>
            </a:r>
          </a:p>
          <a:p>
            <a:pPr marL="0">
              <a:spcBef>
                <a:spcPts val="0"/>
              </a:spcBef>
              <a:spcAft>
                <a:spcPts val="3000"/>
              </a:spcAft>
            </a:pPr>
            <a:r>
              <a:rPr lang="pt-BR" sz="4000" b="1" dirty="0">
                <a:solidFill>
                  <a:schemeClr val="bg1"/>
                </a:solidFill>
              </a:rPr>
              <a:t>Literais antecedendo @</a:t>
            </a:r>
          </a:p>
          <a:p>
            <a:pPr marL="0">
              <a:spcBef>
                <a:spcPts val="0"/>
              </a:spcBef>
              <a:spcAft>
                <a:spcPts val="3000"/>
              </a:spcAft>
            </a:pPr>
            <a:r>
              <a:rPr lang="pt-BR" sz="4000" b="1" dirty="0" err="1">
                <a:solidFill>
                  <a:schemeClr val="bg1"/>
                </a:solidFill>
              </a:rPr>
              <a:t>Renderizando</a:t>
            </a:r>
            <a:r>
              <a:rPr lang="pt-BR" sz="4000" b="1" dirty="0">
                <a:solidFill>
                  <a:schemeClr val="bg1"/>
                </a:solidFill>
              </a:rPr>
              <a:t> a literal @ </a:t>
            </a:r>
          </a:p>
          <a:p>
            <a:pPr marL="0" indent="0">
              <a:spcBef>
                <a:spcPts val="0"/>
              </a:spcBef>
              <a:spcAft>
                <a:spcPts val="3000"/>
              </a:spcAft>
              <a:buNone/>
            </a:pPr>
            <a:endParaRPr lang="pt-BR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060500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1"/>
          <p:cNvSpPr txBox="1">
            <a:spLocks/>
          </p:cNvSpPr>
          <p:nvPr/>
        </p:nvSpPr>
        <p:spPr bwMode="auto">
          <a:xfrm>
            <a:off x="539492" y="159541"/>
            <a:ext cx="7629815" cy="10401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lnSpc>
                <a:spcPct val="80000"/>
              </a:lnSpc>
            </a:pPr>
            <a:r>
              <a:rPr lang="pt-BR" sz="3600" b="1" dirty="0">
                <a:solidFill>
                  <a:schemeClr val="bg2"/>
                </a:solidFill>
              </a:rPr>
              <a:t>Sintaxe </a:t>
            </a:r>
            <a:r>
              <a:rPr lang="pt-BR" sz="3600" b="1" dirty="0" err="1">
                <a:solidFill>
                  <a:schemeClr val="bg2"/>
                </a:solidFill>
              </a:rPr>
              <a:t>Razor</a:t>
            </a:r>
            <a:r>
              <a:rPr lang="pt-BR" sz="3600" b="1" dirty="0">
                <a:solidFill>
                  <a:schemeClr val="bg2"/>
                </a:solidFill>
              </a:rPr>
              <a:t> – </a:t>
            </a:r>
            <a:r>
              <a:rPr lang="pt-BR" sz="3600" b="1" dirty="0" err="1">
                <a:solidFill>
                  <a:schemeClr val="bg2"/>
                </a:solidFill>
              </a:rPr>
              <a:t>Code</a:t>
            </a:r>
            <a:r>
              <a:rPr lang="pt-BR" sz="3600" b="1" dirty="0">
                <a:solidFill>
                  <a:schemeClr val="bg2"/>
                </a:solidFill>
              </a:rPr>
              <a:t> </a:t>
            </a:r>
            <a:r>
              <a:rPr lang="pt-BR" sz="3600" b="1" dirty="0" err="1">
                <a:solidFill>
                  <a:schemeClr val="bg2"/>
                </a:solidFill>
              </a:rPr>
              <a:t>Blocks</a:t>
            </a:r>
            <a:r>
              <a:rPr lang="pt-BR" sz="3600" b="1" dirty="0">
                <a:solidFill>
                  <a:schemeClr val="bg2"/>
                </a:solidFill>
              </a:rPr>
              <a:t>	</a:t>
            </a:r>
            <a:endParaRPr lang="pt-BR" b="1" dirty="0">
              <a:solidFill>
                <a:schemeClr val="bg2"/>
              </a:solidFill>
              <a:cs typeface="Tahoma" charset="0"/>
            </a:endParaRPr>
          </a:p>
        </p:txBody>
      </p:sp>
      <p:sp>
        <p:nvSpPr>
          <p:cNvPr id="4" name="Espaço Reservado para Conteúdo 1"/>
          <p:cNvSpPr txBox="1">
            <a:spLocks/>
          </p:cNvSpPr>
          <p:nvPr/>
        </p:nvSpPr>
        <p:spPr>
          <a:xfrm>
            <a:off x="457200" y="1183891"/>
            <a:ext cx="11403106" cy="3104724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42913">
              <a:spcBef>
                <a:spcPts val="0"/>
              </a:spcBef>
              <a:spcAft>
                <a:spcPts val="2400"/>
              </a:spcAft>
            </a:pPr>
            <a:r>
              <a:rPr lang="pt-BR" sz="3600" b="1" dirty="0">
                <a:solidFill>
                  <a:schemeClr val="tx2"/>
                </a:solidFill>
              </a:rPr>
              <a:t>Dentro de blocos @{ } pode-se escrever instruções C#</a:t>
            </a:r>
          </a:p>
          <a:p>
            <a:pPr marL="442913">
              <a:spcBef>
                <a:spcPts val="0"/>
              </a:spcBef>
              <a:spcAft>
                <a:spcPts val="2400"/>
              </a:spcAft>
            </a:pPr>
            <a:r>
              <a:rPr lang="pt-BR" sz="3600" b="1" dirty="0">
                <a:solidFill>
                  <a:schemeClr val="tx2"/>
                </a:solidFill>
              </a:rPr>
              <a:t>Variáveis criadas dentro do escopo de um </a:t>
            </a:r>
            <a:r>
              <a:rPr lang="pt-BR" sz="3600" b="1" dirty="0" err="1">
                <a:solidFill>
                  <a:schemeClr val="tx2"/>
                </a:solidFill>
              </a:rPr>
              <a:t>Code</a:t>
            </a:r>
            <a:r>
              <a:rPr lang="pt-BR" sz="3600" b="1" dirty="0">
                <a:solidFill>
                  <a:schemeClr val="tx2"/>
                </a:solidFill>
              </a:rPr>
              <a:t> </a:t>
            </a:r>
            <a:r>
              <a:rPr lang="pt-BR" sz="3600" b="1" dirty="0" err="1">
                <a:solidFill>
                  <a:schemeClr val="tx2"/>
                </a:solidFill>
              </a:rPr>
              <a:t>Block</a:t>
            </a:r>
            <a:r>
              <a:rPr lang="pt-BR" sz="3600" b="1" dirty="0">
                <a:solidFill>
                  <a:schemeClr val="tx2"/>
                </a:solidFill>
              </a:rPr>
              <a:t> são visíveis em toda a </a:t>
            </a:r>
            <a:r>
              <a:rPr lang="pt-BR" sz="3600" b="1" dirty="0" err="1">
                <a:solidFill>
                  <a:schemeClr val="tx2"/>
                </a:solidFill>
              </a:rPr>
              <a:t>View</a:t>
            </a:r>
            <a:r>
              <a:rPr lang="pt-BR" sz="3600" b="1" dirty="0">
                <a:solidFill>
                  <a:schemeClr val="tx2"/>
                </a:solidFill>
              </a:rPr>
              <a:t>;</a:t>
            </a:r>
          </a:p>
          <a:p>
            <a:pPr marL="442913">
              <a:spcBef>
                <a:spcPts val="0"/>
              </a:spcBef>
              <a:spcAft>
                <a:spcPts val="2400"/>
              </a:spcAft>
            </a:pPr>
            <a:r>
              <a:rPr lang="pt-BR" sz="3600" b="1" dirty="0">
                <a:solidFill>
                  <a:schemeClr val="tx2"/>
                </a:solidFill>
              </a:rPr>
              <a:t>Demo: Alterando a tabela de </a:t>
            </a:r>
            <a:r>
              <a:rPr lang="pt-BR" sz="3600" b="1" dirty="0" err="1">
                <a:solidFill>
                  <a:schemeClr val="tx2"/>
                </a:solidFill>
              </a:rPr>
              <a:t>reviews</a:t>
            </a:r>
            <a:r>
              <a:rPr lang="pt-BR" sz="3600" b="1" dirty="0">
                <a:solidFill>
                  <a:schemeClr val="tx2"/>
                </a:solidFill>
              </a:rPr>
              <a:t> para </a:t>
            </a:r>
            <a:r>
              <a:rPr lang="pt-BR" sz="3600" b="1" dirty="0" err="1">
                <a:solidFill>
                  <a:schemeClr val="tx2"/>
                </a:solidFill>
              </a:rPr>
              <a:t>div’s</a:t>
            </a:r>
            <a:endParaRPr lang="pt-BR" sz="3600" b="1" dirty="0">
              <a:solidFill>
                <a:schemeClr val="tx2"/>
              </a:solidFill>
            </a:endParaRPr>
          </a:p>
          <a:p>
            <a:pPr marL="442913">
              <a:spcBef>
                <a:spcPts val="0"/>
              </a:spcBef>
              <a:spcAft>
                <a:spcPts val="2400"/>
              </a:spcAft>
            </a:pPr>
            <a:r>
              <a:rPr lang="pt-BR" sz="3600" b="1" dirty="0">
                <a:solidFill>
                  <a:schemeClr val="tx2"/>
                </a:solidFill>
              </a:rPr>
              <a:t>Transição explícita do modo C# para o modo texto </a:t>
            </a:r>
            <a:r>
              <a:rPr lang="pt-BR" sz="3600" b="1" dirty="0" err="1">
                <a:solidFill>
                  <a:schemeClr val="tx2"/>
                </a:solidFill>
              </a:rPr>
              <a:t>tag</a:t>
            </a:r>
            <a:r>
              <a:rPr lang="pt-BR" sz="3600" b="1" dirty="0">
                <a:solidFill>
                  <a:schemeClr val="tx2"/>
                </a:solidFill>
              </a:rPr>
              <a:t> &lt;</a:t>
            </a:r>
            <a:r>
              <a:rPr lang="pt-BR" sz="3600" b="1" dirty="0" err="1">
                <a:solidFill>
                  <a:schemeClr val="tx2"/>
                </a:solidFill>
              </a:rPr>
              <a:t>text</a:t>
            </a:r>
            <a:r>
              <a:rPr lang="pt-BR" sz="3600" b="1" dirty="0">
                <a:solidFill>
                  <a:schemeClr val="tx2"/>
                </a:solidFill>
              </a:rPr>
              <a:t>&gt; e @:</a:t>
            </a:r>
          </a:p>
        </p:txBody>
      </p:sp>
      <p:grpSp>
        <p:nvGrpSpPr>
          <p:cNvPr id="3" name="Grupo 2"/>
          <p:cNvGrpSpPr/>
          <p:nvPr/>
        </p:nvGrpSpPr>
        <p:grpSpPr>
          <a:xfrm>
            <a:off x="4267200" y="-886691"/>
            <a:ext cx="7792778" cy="7792778"/>
            <a:chOff x="5049578" y="-886691"/>
            <a:chExt cx="7010400" cy="7010400"/>
          </a:xfrm>
        </p:grpSpPr>
        <p:pic>
          <p:nvPicPr>
            <p:cNvPr id="2" name="Imagem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49578" y="-886691"/>
              <a:ext cx="6858000" cy="6858000"/>
            </a:xfrm>
            <a:prstGeom prst="rect">
              <a:avLst/>
            </a:prstGeom>
          </p:spPr>
        </p:pic>
        <p:pic>
          <p:nvPicPr>
            <p:cNvPr id="5" name="Imagem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59636" y="3623367"/>
              <a:ext cx="2500342" cy="250034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3239484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1"/>
          <p:cNvSpPr txBox="1">
            <a:spLocks/>
          </p:cNvSpPr>
          <p:nvPr/>
        </p:nvSpPr>
        <p:spPr bwMode="auto">
          <a:xfrm>
            <a:off x="562732" y="159541"/>
            <a:ext cx="7629815" cy="10401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lnSpc>
                <a:spcPct val="80000"/>
              </a:lnSpc>
            </a:pPr>
            <a:r>
              <a:rPr lang="pt-BR" sz="3600" b="1" dirty="0" err="1">
                <a:solidFill>
                  <a:schemeClr val="bg2"/>
                </a:solidFill>
              </a:rPr>
              <a:t>LayoutView</a:t>
            </a:r>
            <a:endParaRPr lang="pt-BR" b="1" dirty="0">
              <a:solidFill>
                <a:schemeClr val="bg2"/>
              </a:solidFill>
              <a:cs typeface="Tahoma" charset="0"/>
            </a:endParaRPr>
          </a:p>
        </p:txBody>
      </p:sp>
      <p:sp>
        <p:nvSpPr>
          <p:cNvPr id="4" name="Espaço Reservado para Conteúdo 1"/>
          <p:cNvSpPr txBox="1">
            <a:spLocks/>
          </p:cNvSpPr>
          <p:nvPr/>
        </p:nvSpPr>
        <p:spPr>
          <a:xfrm>
            <a:off x="443143" y="1149527"/>
            <a:ext cx="11457504" cy="4738661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42913">
              <a:spcBef>
                <a:spcPts val="0"/>
              </a:spcBef>
              <a:spcAft>
                <a:spcPts val="1800"/>
              </a:spcAft>
            </a:pPr>
            <a:r>
              <a:rPr lang="pt-BR" sz="3600" b="1" dirty="0">
                <a:solidFill>
                  <a:schemeClr val="bg1"/>
                </a:solidFill>
              </a:rPr>
              <a:t>A </a:t>
            </a:r>
            <a:r>
              <a:rPr lang="pt-BR" sz="3600" b="1" dirty="0" err="1">
                <a:solidFill>
                  <a:schemeClr val="bg1"/>
                </a:solidFill>
              </a:rPr>
              <a:t>LayoutView</a:t>
            </a:r>
            <a:r>
              <a:rPr lang="pt-BR" sz="3600" b="1" dirty="0">
                <a:solidFill>
                  <a:schemeClr val="bg1"/>
                </a:solidFill>
              </a:rPr>
              <a:t> é a “Master Page” para o </a:t>
            </a:r>
            <a:r>
              <a:rPr lang="pt-BR" sz="3600" b="1" dirty="0" err="1">
                <a:solidFill>
                  <a:schemeClr val="bg1"/>
                </a:solidFill>
              </a:rPr>
              <a:t>razor</a:t>
            </a:r>
            <a:endParaRPr lang="pt-BR" sz="3600" b="1" dirty="0">
              <a:solidFill>
                <a:schemeClr val="bg1"/>
              </a:solidFill>
            </a:endParaRPr>
          </a:p>
          <a:p>
            <a:pPr marL="442913">
              <a:spcBef>
                <a:spcPts val="0"/>
              </a:spcBef>
              <a:spcAft>
                <a:spcPts val="1800"/>
              </a:spcAft>
            </a:pPr>
            <a:r>
              <a:rPr lang="pt-BR" sz="3600" b="1" dirty="0">
                <a:solidFill>
                  <a:schemeClr val="bg1"/>
                </a:solidFill>
              </a:rPr>
              <a:t>Utiliza os métodos </a:t>
            </a:r>
            <a:r>
              <a:rPr lang="pt-BR" sz="3600" b="1" dirty="0" err="1">
                <a:solidFill>
                  <a:schemeClr val="bg1"/>
                </a:solidFill>
              </a:rPr>
              <a:t>RenderBody</a:t>
            </a:r>
            <a:r>
              <a:rPr lang="pt-BR" sz="3600" b="1" dirty="0">
                <a:solidFill>
                  <a:schemeClr val="bg1"/>
                </a:solidFill>
              </a:rPr>
              <a:t> e </a:t>
            </a:r>
            <a:r>
              <a:rPr lang="pt-BR" sz="3600" b="1" dirty="0" err="1">
                <a:solidFill>
                  <a:schemeClr val="bg1"/>
                </a:solidFill>
              </a:rPr>
              <a:t>RenderSection</a:t>
            </a:r>
            <a:r>
              <a:rPr lang="pt-BR" sz="3600" b="1" dirty="0">
                <a:solidFill>
                  <a:schemeClr val="bg1"/>
                </a:solidFill>
              </a:rPr>
              <a:t> para especificar áreas de conteúdo</a:t>
            </a:r>
          </a:p>
          <a:p>
            <a:pPr marL="442913">
              <a:spcBef>
                <a:spcPts val="0"/>
              </a:spcBef>
              <a:spcAft>
                <a:spcPts val="1800"/>
              </a:spcAft>
            </a:pPr>
            <a:r>
              <a:rPr lang="pt-BR" sz="3600" b="1" dirty="0" err="1">
                <a:solidFill>
                  <a:schemeClr val="bg1"/>
                </a:solidFill>
              </a:rPr>
              <a:t>LayoutViews</a:t>
            </a:r>
            <a:r>
              <a:rPr lang="pt-BR" sz="3600" b="1" dirty="0">
                <a:solidFill>
                  <a:schemeClr val="bg1"/>
                </a:solidFill>
              </a:rPr>
              <a:t> costumam ser criadas na pasta </a:t>
            </a:r>
            <a:r>
              <a:rPr lang="pt-BR" sz="3600" b="1" dirty="0" err="1">
                <a:solidFill>
                  <a:schemeClr val="bg1"/>
                </a:solidFill>
              </a:rPr>
              <a:t>Shared</a:t>
            </a:r>
            <a:r>
              <a:rPr lang="pt-BR" sz="3600" b="1" dirty="0">
                <a:solidFill>
                  <a:schemeClr val="bg1"/>
                </a:solidFill>
              </a:rPr>
              <a:t> pois são utilizadas entre múltiplos </a:t>
            </a:r>
            <a:r>
              <a:rPr lang="pt-BR" sz="3600" b="1" dirty="0" err="1">
                <a:solidFill>
                  <a:schemeClr val="bg1"/>
                </a:solidFill>
              </a:rPr>
              <a:t>controllers</a:t>
            </a:r>
            <a:r>
              <a:rPr lang="pt-BR" sz="3600" b="1" dirty="0">
                <a:solidFill>
                  <a:schemeClr val="bg1"/>
                </a:solidFill>
              </a:rPr>
              <a:t> pela aplicação</a:t>
            </a:r>
          </a:p>
          <a:p>
            <a:pPr marL="442913">
              <a:spcBef>
                <a:spcPts val="0"/>
              </a:spcBef>
              <a:spcAft>
                <a:spcPts val="1800"/>
              </a:spcAft>
            </a:pPr>
            <a:r>
              <a:rPr lang="pt-BR" sz="3600" b="1" dirty="0">
                <a:solidFill>
                  <a:schemeClr val="bg1"/>
                </a:solidFill>
              </a:rPr>
              <a:t>_</a:t>
            </a:r>
            <a:r>
              <a:rPr lang="pt-BR" sz="3600" b="1" dirty="0" err="1">
                <a:solidFill>
                  <a:schemeClr val="bg1"/>
                </a:solidFill>
              </a:rPr>
              <a:t>Layout.cshtml</a:t>
            </a:r>
            <a:r>
              <a:rPr lang="pt-BR" sz="3600" b="1" dirty="0">
                <a:solidFill>
                  <a:schemeClr val="bg1"/>
                </a:solidFill>
              </a:rPr>
              <a:t> é a </a:t>
            </a:r>
            <a:r>
              <a:rPr lang="pt-BR" sz="3600" b="1" dirty="0" err="1">
                <a:solidFill>
                  <a:schemeClr val="bg1"/>
                </a:solidFill>
              </a:rPr>
              <a:t>LayoutView</a:t>
            </a:r>
            <a:r>
              <a:rPr lang="pt-BR" sz="3600" b="1" dirty="0">
                <a:solidFill>
                  <a:schemeClr val="bg1"/>
                </a:solidFill>
              </a:rPr>
              <a:t> padrão definida para todas as </a:t>
            </a:r>
            <a:r>
              <a:rPr lang="pt-BR" sz="3600" b="1" dirty="0" err="1">
                <a:solidFill>
                  <a:schemeClr val="bg1"/>
                </a:solidFill>
              </a:rPr>
              <a:t>views</a:t>
            </a:r>
            <a:r>
              <a:rPr lang="pt-BR" sz="3600" b="1" dirty="0">
                <a:solidFill>
                  <a:schemeClr val="bg1"/>
                </a:solidFill>
              </a:rPr>
              <a:t> no arquivo _</a:t>
            </a:r>
            <a:r>
              <a:rPr lang="pt-BR" sz="3600" b="1" dirty="0" err="1">
                <a:solidFill>
                  <a:schemeClr val="bg1"/>
                </a:solidFill>
              </a:rPr>
              <a:t>ViewStart.cshtml</a:t>
            </a:r>
            <a:endParaRPr lang="pt-BR" sz="3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738865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1"/>
          <p:cNvSpPr txBox="1">
            <a:spLocks/>
          </p:cNvSpPr>
          <p:nvPr/>
        </p:nvSpPr>
        <p:spPr bwMode="auto">
          <a:xfrm>
            <a:off x="341245" y="159541"/>
            <a:ext cx="7629815" cy="10401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lnSpc>
                <a:spcPct val="80000"/>
              </a:lnSpc>
            </a:pPr>
            <a:r>
              <a:rPr lang="pt-BR" sz="3600" b="1" dirty="0" err="1">
                <a:solidFill>
                  <a:schemeClr val="bg2"/>
                </a:solidFill>
              </a:rPr>
              <a:t>LayoutView</a:t>
            </a:r>
            <a:r>
              <a:rPr lang="pt-BR" sz="3600" b="1" dirty="0">
                <a:solidFill>
                  <a:schemeClr val="bg2"/>
                </a:solidFill>
              </a:rPr>
              <a:t> - _</a:t>
            </a:r>
            <a:r>
              <a:rPr lang="pt-BR" sz="3600" b="1" dirty="0" err="1">
                <a:solidFill>
                  <a:schemeClr val="bg2"/>
                </a:solidFill>
              </a:rPr>
              <a:t>ViewStart</a:t>
            </a:r>
            <a:endParaRPr lang="pt-BR" b="1" dirty="0">
              <a:solidFill>
                <a:schemeClr val="bg2"/>
              </a:solidFill>
              <a:cs typeface="Tahoma" charset="0"/>
            </a:endParaRPr>
          </a:p>
        </p:txBody>
      </p:sp>
      <p:sp>
        <p:nvSpPr>
          <p:cNvPr id="4" name="Espaço Reservado para Conteúdo 1"/>
          <p:cNvSpPr txBox="1">
            <a:spLocks/>
          </p:cNvSpPr>
          <p:nvPr/>
        </p:nvSpPr>
        <p:spPr>
          <a:xfrm>
            <a:off x="332305" y="1923537"/>
            <a:ext cx="11591975" cy="3244209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0363">
              <a:spcBef>
                <a:spcPts val="0"/>
              </a:spcBef>
              <a:spcAft>
                <a:spcPts val="2400"/>
              </a:spcAft>
            </a:pPr>
            <a:r>
              <a:rPr lang="pt-BR" sz="3600" b="1" dirty="0">
                <a:solidFill>
                  <a:schemeClr val="bg1"/>
                </a:solidFill>
              </a:rPr>
              <a:t>Define valores padrão para as </a:t>
            </a:r>
            <a:r>
              <a:rPr lang="pt-BR" sz="3600" b="1" dirty="0" err="1">
                <a:solidFill>
                  <a:schemeClr val="bg1"/>
                </a:solidFill>
              </a:rPr>
              <a:t>views</a:t>
            </a:r>
            <a:endParaRPr lang="pt-BR" sz="3600" b="1" dirty="0">
              <a:solidFill>
                <a:schemeClr val="bg1"/>
              </a:solidFill>
            </a:endParaRPr>
          </a:p>
          <a:p>
            <a:pPr marL="360363">
              <a:spcBef>
                <a:spcPts val="0"/>
              </a:spcBef>
              <a:spcAft>
                <a:spcPts val="2400"/>
              </a:spcAft>
            </a:pPr>
            <a:r>
              <a:rPr lang="pt-BR" sz="3600" b="1" dirty="0">
                <a:solidFill>
                  <a:schemeClr val="bg1"/>
                </a:solidFill>
              </a:rPr>
              <a:t>Arquivos _</a:t>
            </a:r>
            <a:r>
              <a:rPr lang="pt-BR" sz="3600" b="1" dirty="0" err="1">
                <a:solidFill>
                  <a:schemeClr val="bg1"/>
                </a:solidFill>
              </a:rPr>
              <a:t>ViewStart.cshtml</a:t>
            </a:r>
            <a:r>
              <a:rPr lang="pt-BR" sz="3600" b="1" dirty="0">
                <a:solidFill>
                  <a:schemeClr val="bg1"/>
                </a:solidFill>
              </a:rPr>
              <a:t> podem ser definidos em outros níveis da estrutura de pasta das </a:t>
            </a:r>
            <a:r>
              <a:rPr lang="pt-BR" sz="3600" b="1" dirty="0" err="1">
                <a:solidFill>
                  <a:schemeClr val="bg1"/>
                </a:solidFill>
              </a:rPr>
              <a:t>views</a:t>
            </a:r>
            <a:endParaRPr lang="pt-BR" sz="3600" b="1" dirty="0">
              <a:solidFill>
                <a:schemeClr val="bg1"/>
              </a:solidFill>
            </a:endParaRPr>
          </a:p>
          <a:p>
            <a:pPr marL="360363">
              <a:spcBef>
                <a:spcPts val="0"/>
              </a:spcBef>
              <a:spcAft>
                <a:spcPts val="2400"/>
              </a:spcAft>
            </a:pPr>
            <a:r>
              <a:rPr lang="pt-BR" sz="3600" b="1" dirty="0">
                <a:solidFill>
                  <a:schemeClr val="bg1"/>
                </a:solidFill>
              </a:rPr>
              <a:t>Afeta todas as </a:t>
            </a:r>
            <a:r>
              <a:rPr lang="pt-BR" sz="3600" b="1" dirty="0" err="1">
                <a:solidFill>
                  <a:schemeClr val="bg1"/>
                </a:solidFill>
              </a:rPr>
              <a:t>views</a:t>
            </a:r>
            <a:r>
              <a:rPr lang="pt-BR" sz="3600" b="1" dirty="0">
                <a:solidFill>
                  <a:schemeClr val="bg1"/>
                </a:solidFill>
              </a:rPr>
              <a:t> do nível em que ele se encontra;</a:t>
            </a:r>
          </a:p>
        </p:txBody>
      </p:sp>
    </p:spTree>
    <p:extLst>
      <p:ext uri="{BB962C8B-B14F-4D97-AF65-F5344CB8AC3E}">
        <p14:creationId xmlns:p14="http://schemas.microsoft.com/office/powerpoint/2010/main" val="205512492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1"/>
          <p:cNvSpPr txBox="1">
            <a:spLocks/>
          </p:cNvSpPr>
          <p:nvPr/>
        </p:nvSpPr>
        <p:spPr bwMode="auto">
          <a:xfrm>
            <a:off x="466139" y="159541"/>
            <a:ext cx="7629815" cy="10401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lnSpc>
                <a:spcPct val="80000"/>
              </a:lnSpc>
            </a:pPr>
            <a:r>
              <a:rPr lang="pt-BR" sz="3600" b="1" dirty="0" err="1">
                <a:solidFill>
                  <a:schemeClr val="bg2"/>
                </a:solidFill>
              </a:rPr>
              <a:t>LayoutView</a:t>
            </a:r>
            <a:r>
              <a:rPr lang="pt-BR" sz="3600" b="1" dirty="0">
                <a:solidFill>
                  <a:schemeClr val="bg2"/>
                </a:solidFill>
              </a:rPr>
              <a:t> - </a:t>
            </a:r>
            <a:r>
              <a:rPr lang="pt-BR" sz="3600" b="1" dirty="0" err="1">
                <a:solidFill>
                  <a:schemeClr val="bg2"/>
                </a:solidFill>
              </a:rPr>
              <a:t>RenderSection</a:t>
            </a:r>
            <a:endParaRPr lang="pt-BR" b="1" dirty="0">
              <a:solidFill>
                <a:schemeClr val="bg2"/>
              </a:solidFill>
              <a:cs typeface="Tahoma" charset="0"/>
            </a:endParaRPr>
          </a:p>
        </p:txBody>
      </p:sp>
      <p:sp>
        <p:nvSpPr>
          <p:cNvPr id="4" name="Espaço Reservado para Conteúdo 1"/>
          <p:cNvSpPr txBox="1">
            <a:spLocks/>
          </p:cNvSpPr>
          <p:nvPr/>
        </p:nvSpPr>
        <p:spPr>
          <a:xfrm>
            <a:off x="457199" y="1573719"/>
            <a:ext cx="11470341" cy="4217485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42913">
              <a:spcBef>
                <a:spcPts val="0"/>
              </a:spcBef>
              <a:spcAft>
                <a:spcPts val="2400"/>
              </a:spcAft>
            </a:pPr>
            <a:r>
              <a:rPr lang="pt-BR" sz="3600" b="1" dirty="0">
                <a:solidFill>
                  <a:schemeClr val="tx2"/>
                </a:solidFill>
              </a:rPr>
              <a:t>@</a:t>
            </a:r>
            <a:r>
              <a:rPr lang="pt-BR" sz="3600" b="1" dirty="0" err="1">
                <a:solidFill>
                  <a:schemeClr val="tx2"/>
                </a:solidFill>
              </a:rPr>
              <a:t>RenderSection</a:t>
            </a:r>
            <a:endParaRPr lang="pt-BR" sz="3600" b="1" dirty="0">
              <a:solidFill>
                <a:schemeClr val="tx2"/>
              </a:solidFill>
            </a:endParaRPr>
          </a:p>
          <a:p>
            <a:pPr marL="442913">
              <a:spcBef>
                <a:spcPts val="0"/>
              </a:spcBef>
              <a:spcAft>
                <a:spcPts val="2400"/>
              </a:spcAft>
            </a:pPr>
            <a:r>
              <a:rPr lang="pt-BR" sz="3600" b="1" dirty="0" err="1">
                <a:solidFill>
                  <a:schemeClr val="tx2"/>
                </a:solidFill>
              </a:rPr>
              <a:t>Renderiza</a:t>
            </a:r>
            <a:r>
              <a:rPr lang="pt-BR" sz="3600" b="1" dirty="0">
                <a:solidFill>
                  <a:schemeClr val="tx2"/>
                </a:solidFill>
              </a:rPr>
              <a:t> um conteúdo definido em uma </a:t>
            </a:r>
            <a:r>
              <a:rPr lang="pt-BR" sz="3600" b="1" dirty="0" err="1">
                <a:solidFill>
                  <a:schemeClr val="tx2"/>
                </a:solidFill>
              </a:rPr>
              <a:t>view</a:t>
            </a:r>
            <a:r>
              <a:rPr lang="pt-BR" sz="3600" b="1" dirty="0">
                <a:solidFill>
                  <a:schemeClr val="tx2"/>
                </a:solidFill>
              </a:rPr>
              <a:t> </a:t>
            </a:r>
          </a:p>
          <a:p>
            <a:pPr marL="442913">
              <a:spcBef>
                <a:spcPts val="0"/>
              </a:spcBef>
              <a:spcAft>
                <a:spcPts val="2400"/>
              </a:spcAft>
            </a:pPr>
            <a:r>
              <a:rPr lang="pt-BR" sz="3600" b="1" dirty="0">
                <a:solidFill>
                  <a:schemeClr val="tx2"/>
                </a:solidFill>
              </a:rPr>
              <a:t>Primeiro parâmetro – Nome da </a:t>
            </a:r>
            <a:r>
              <a:rPr lang="pt-BR" sz="3600" b="1" dirty="0" err="1">
                <a:solidFill>
                  <a:schemeClr val="tx2"/>
                </a:solidFill>
              </a:rPr>
              <a:t>Section</a:t>
            </a:r>
            <a:endParaRPr lang="pt-BR" sz="3600" b="1" dirty="0">
              <a:solidFill>
                <a:schemeClr val="tx2"/>
              </a:solidFill>
            </a:endParaRPr>
          </a:p>
          <a:p>
            <a:pPr marL="442913">
              <a:spcBef>
                <a:spcPts val="0"/>
              </a:spcBef>
              <a:spcAft>
                <a:spcPts val="2400"/>
              </a:spcAft>
            </a:pPr>
            <a:r>
              <a:rPr lang="pt-BR" sz="3600" b="1" dirty="0">
                <a:solidFill>
                  <a:schemeClr val="tx2"/>
                </a:solidFill>
              </a:rPr>
              <a:t>Segundo </a:t>
            </a:r>
            <a:r>
              <a:rPr lang="pt-BR" sz="3600" b="1" dirty="0" err="1">
                <a:solidFill>
                  <a:schemeClr val="tx2"/>
                </a:solidFill>
              </a:rPr>
              <a:t>parêmtro</a:t>
            </a:r>
            <a:r>
              <a:rPr lang="pt-BR" sz="3600" b="1" dirty="0">
                <a:solidFill>
                  <a:schemeClr val="tx2"/>
                </a:solidFill>
              </a:rPr>
              <a:t> – Booleano indicando a obrigatoriedade da </a:t>
            </a:r>
            <a:r>
              <a:rPr lang="pt-BR" sz="3600" b="1" dirty="0" err="1">
                <a:solidFill>
                  <a:schemeClr val="tx2"/>
                </a:solidFill>
              </a:rPr>
              <a:t>section</a:t>
            </a:r>
            <a:endParaRPr lang="pt-BR" sz="3600" b="1" dirty="0">
              <a:solidFill>
                <a:schemeClr val="tx2"/>
              </a:solidFill>
            </a:endParaRPr>
          </a:p>
          <a:p>
            <a:pPr marL="0" indent="0">
              <a:spcBef>
                <a:spcPts val="0"/>
              </a:spcBef>
              <a:spcAft>
                <a:spcPts val="2400"/>
              </a:spcAft>
              <a:buFont typeface="Arial"/>
              <a:buNone/>
            </a:pPr>
            <a:endParaRPr lang="pt-BR" sz="36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245503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6164" y="-110836"/>
            <a:ext cx="6858000" cy="6858000"/>
          </a:xfrm>
          <a:prstGeom prst="rect">
            <a:avLst/>
          </a:prstGeom>
        </p:spPr>
      </p:pic>
      <p:sp>
        <p:nvSpPr>
          <p:cNvPr id="55" name="Title 1"/>
          <p:cNvSpPr txBox="1">
            <a:spLocks/>
          </p:cNvSpPr>
          <p:nvPr/>
        </p:nvSpPr>
        <p:spPr bwMode="auto">
          <a:xfrm>
            <a:off x="457200" y="159541"/>
            <a:ext cx="7629815" cy="10401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lnSpc>
                <a:spcPct val="80000"/>
              </a:lnSpc>
            </a:pPr>
            <a:r>
              <a:rPr lang="pt-BR" sz="3600" b="1" dirty="0">
                <a:solidFill>
                  <a:schemeClr val="bg2"/>
                </a:solidFill>
              </a:rPr>
              <a:t>HTML </a:t>
            </a:r>
            <a:r>
              <a:rPr lang="pt-BR" sz="3600" b="1" dirty="0" err="1">
                <a:solidFill>
                  <a:schemeClr val="bg2"/>
                </a:solidFill>
              </a:rPr>
              <a:t>Helpers</a:t>
            </a:r>
            <a:endParaRPr lang="pt-BR" b="1" dirty="0">
              <a:solidFill>
                <a:schemeClr val="bg2"/>
              </a:solidFill>
              <a:cs typeface="Tahoma" charset="0"/>
            </a:endParaRPr>
          </a:p>
        </p:txBody>
      </p:sp>
      <p:sp>
        <p:nvSpPr>
          <p:cNvPr id="6" name="Espaço Reservado para Conteúdo 1"/>
          <p:cNvSpPr txBox="1">
            <a:spLocks/>
          </p:cNvSpPr>
          <p:nvPr/>
        </p:nvSpPr>
        <p:spPr>
          <a:xfrm>
            <a:off x="457200" y="1368749"/>
            <a:ext cx="11376212" cy="4380889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2400"/>
              </a:spcAft>
            </a:pPr>
            <a:r>
              <a:rPr lang="pt-BR" sz="3400" b="1" dirty="0" err="1">
                <a:solidFill>
                  <a:schemeClr val="tx2"/>
                </a:solidFill>
              </a:rPr>
              <a:t>Html</a:t>
            </a:r>
            <a:r>
              <a:rPr lang="pt-BR" sz="3400" b="1" dirty="0">
                <a:solidFill>
                  <a:schemeClr val="tx2"/>
                </a:solidFill>
              </a:rPr>
              <a:t> é uma propriedade da classe base </a:t>
            </a:r>
            <a:r>
              <a:rPr lang="pt-BR" sz="3400" b="1" dirty="0" err="1">
                <a:solidFill>
                  <a:schemeClr val="tx2"/>
                </a:solidFill>
              </a:rPr>
              <a:t>ViewPage</a:t>
            </a:r>
            <a:endParaRPr lang="pt-BR" sz="3400" b="1" dirty="0">
              <a:solidFill>
                <a:schemeClr val="tx2"/>
              </a:solidFill>
            </a:endParaRPr>
          </a:p>
          <a:p>
            <a:pPr>
              <a:spcBef>
                <a:spcPts val="0"/>
              </a:spcBef>
              <a:spcAft>
                <a:spcPts val="2400"/>
              </a:spcAft>
            </a:pPr>
            <a:r>
              <a:rPr lang="pt-BR" sz="3400" b="1" dirty="0" err="1">
                <a:solidFill>
                  <a:schemeClr val="tx2"/>
                </a:solidFill>
              </a:rPr>
              <a:t>ActionLink</a:t>
            </a:r>
            <a:r>
              <a:rPr lang="pt-BR" sz="3400" b="1" dirty="0">
                <a:solidFill>
                  <a:schemeClr val="tx2"/>
                </a:solidFill>
              </a:rPr>
              <a:t> gera uma </a:t>
            </a:r>
            <a:r>
              <a:rPr lang="pt-BR" sz="3400" b="1" dirty="0" err="1">
                <a:solidFill>
                  <a:schemeClr val="tx2"/>
                </a:solidFill>
              </a:rPr>
              <a:t>tag</a:t>
            </a:r>
            <a:r>
              <a:rPr lang="pt-BR" sz="3400" b="1" dirty="0">
                <a:solidFill>
                  <a:schemeClr val="tx2"/>
                </a:solidFill>
              </a:rPr>
              <a:t> A </a:t>
            </a:r>
            <a:r>
              <a:rPr lang="pt-BR" sz="3400" b="1" dirty="0" err="1">
                <a:solidFill>
                  <a:schemeClr val="tx2"/>
                </a:solidFill>
              </a:rPr>
              <a:t>href</a:t>
            </a:r>
            <a:r>
              <a:rPr lang="pt-BR" sz="3400" b="1" dirty="0">
                <a:solidFill>
                  <a:schemeClr val="tx2"/>
                </a:solidFill>
              </a:rPr>
              <a:t> para uma determinada </a:t>
            </a:r>
            <a:r>
              <a:rPr lang="pt-BR" sz="3400" b="1" dirty="0" err="1">
                <a:solidFill>
                  <a:schemeClr val="tx2"/>
                </a:solidFill>
              </a:rPr>
              <a:t>action</a:t>
            </a:r>
            <a:endParaRPr lang="pt-BR" sz="3400" b="1" dirty="0">
              <a:solidFill>
                <a:schemeClr val="tx2"/>
              </a:solidFill>
            </a:endParaRPr>
          </a:p>
          <a:p>
            <a:pPr>
              <a:spcBef>
                <a:spcPts val="0"/>
              </a:spcBef>
              <a:spcAft>
                <a:spcPts val="2400"/>
              </a:spcAft>
            </a:pPr>
            <a:r>
              <a:rPr lang="pt-BR" sz="3400" b="1" dirty="0">
                <a:solidFill>
                  <a:schemeClr val="tx2"/>
                </a:solidFill>
              </a:rPr>
              <a:t>Criar a </a:t>
            </a:r>
            <a:r>
              <a:rPr lang="pt-BR" sz="3400" b="1" dirty="0" err="1">
                <a:solidFill>
                  <a:schemeClr val="tx2"/>
                </a:solidFill>
              </a:rPr>
              <a:t>view</a:t>
            </a:r>
            <a:r>
              <a:rPr lang="pt-BR" sz="3400" b="1" dirty="0">
                <a:solidFill>
                  <a:schemeClr val="tx2"/>
                </a:solidFill>
              </a:rPr>
              <a:t> Editar por </a:t>
            </a:r>
            <a:r>
              <a:rPr lang="pt-BR" sz="3400" b="1" dirty="0" err="1">
                <a:solidFill>
                  <a:schemeClr val="tx2"/>
                </a:solidFill>
              </a:rPr>
              <a:t>scaffolding</a:t>
            </a:r>
            <a:r>
              <a:rPr lang="pt-BR" sz="3400" b="1" dirty="0">
                <a:solidFill>
                  <a:schemeClr val="tx2"/>
                </a:solidFill>
              </a:rPr>
              <a:t> e fazer a análise do HTML Gerado</a:t>
            </a:r>
          </a:p>
          <a:p>
            <a:pPr>
              <a:spcBef>
                <a:spcPts val="0"/>
              </a:spcBef>
              <a:spcAft>
                <a:spcPts val="2400"/>
              </a:spcAft>
            </a:pPr>
            <a:r>
              <a:rPr lang="pt-BR" sz="3400" b="1" dirty="0" err="1">
                <a:solidFill>
                  <a:schemeClr val="tx2"/>
                </a:solidFill>
              </a:rPr>
              <a:t>Helper</a:t>
            </a:r>
            <a:r>
              <a:rPr lang="pt-BR" sz="3400" b="1" dirty="0">
                <a:solidFill>
                  <a:schemeClr val="tx2"/>
                </a:solidFill>
              </a:rPr>
              <a:t> </a:t>
            </a:r>
            <a:r>
              <a:rPr lang="pt-BR" sz="3400" b="1" dirty="0" err="1">
                <a:solidFill>
                  <a:schemeClr val="tx2"/>
                </a:solidFill>
              </a:rPr>
              <a:t>EditorFor</a:t>
            </a:r>
            <a:r>
              <a:rPr lang="pt-BR" sz="3400" b="1" dirty="0">
                <a:solidFill>
                  <a:schemeClr val="tx2"/>
                </a:solidFill>
              </a:rPr>
              <a:t> gera as propriedades </a:t>
            </a:r>
            <a:r>
              <a:rPr lang="pt-BR" sz="3400" b="1" dirty="0" err="1">
                <a:solidFill>
                  <a:schemeClr val="tx2"/>
                </a:solidFill>
              </a:rPr>
              <a:t>html</a:t>
            </a:r>
            <a:r>
              <a:rPr lang="pt-BR" sz="3400" b="1" dirty="0">
                <a:solidFill>
                  <a:schemeClr val="tx2"/>
                </a:solidFill>
              </a:rPr>
              <a:t> id e </a:t>
            </a:r>
            <a:r>
              <a:rPr lang="pt-BR" sz="3400" b="1" dirty="0" err="1">
                <a:solidFill>
                  <a:schemeClr val="tx2"/>
                </a:solidFill>
              </a:rPr>
              <a:t>name</a:t>
            </a:r>
            <a:r>
              <a:rPr lang="pt-BR" sz="3400" b="1" dirty="0">
                <a:solidFill>
                  <a:schemeClr val="tx2"/>
                </a:solidFill>
              </a:rPr>
              <a:t> a partir da propriedade do </a:t>
            </a:r>
            <a:r>
              <a:rPr lang="pt-BR" sz="3400" b="1" dirty="0" err="1">
                <a:solidFill>
                  <a:schemeClr val="tx2"/>
                </a:solidFill>
              </a:rPr>
              <a:t>model</a:t>
            </a:r>
            <a:endParaRPr lang="pt-BR" sz="34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940566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0" y="1039091"/>
            <a:ext cx="12192000" cy="514655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1873" y="-748145"/>
            <a:ext cx="8132618" cy="8132618"/>
          </a:xfrm>
          <a:prstGeom prst="rect">
            <a:avLst/>
          </a:prstGeom>
        </p:spPr>
      </p:pic>
      <p:sp>
        <p:nvSpPr>
          <p:cNvPr id="55" name="Title 1"/>
          <p:cNvSpPr txBox="1">
            <a:spLocks/>
          </p:cNvSpPr>
          <p:nvPr/>
        </p:nvSpPr>
        <p:spPr bwMode="auto">
          <a:xfrm>
            <a:off x="215154" y="88988"/>
            <a:ext cx="7629815" cy="10401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lnSpc>
                <a:spcPct val="80000"/>
              </a:lnSpc>
            </a:pPr>
            <a:r>
              <a:rPr lang="pt-BR" sz="3600" b="1" dirty="0" err="1">
                <a:solidFill>
                  <a:schemeClr val="bg2"/>
                </a:solidFill>
              </a:rPr>
              <a:t>Custom</a:t>
            </a:r>
            <a:r>
              <a:rPr lang="pt-BR" sz="3600" b="1" dirty="0">
                <a:solidFill>
                  <a:schemeClr val="bg2"/>
                </a:solidFill>
              </a:rPr>
              <a:t> </a:t>
            </a:r>
            <a:r>
              <a:rPr lang="pt-BR" sz="3600" b="1" dirty="0" err="1">
                <a:solidFill>
                  <a:schemeClr val="bg2"/>
                </a:solidFill>
              </a:rPr>
              <a:t>Helpers</a:t>
            </a:r>
            <a:endParaRPr lang="pt-BR" b="1" dirty="0">
              <a:solidFill>
                <a:schemeClr val="bg2"/>
              </a:solidFill>
              <a:cs typeface="Tahoma" charset="0"/>
            </a:endParaRPr>
          </a:p>
        </p:txBody>
      </p:sp>
      <p:sp>
        <p:nvSpPr>
          <p:cNvPr id="5" name="Espaço Reservado para Conteúdo 1"/>
          <p:cNvSpPr txBox="1">
            <a:spLocks/>
          </p:cNvSpPr>
          <p:nvPr/>
        </p:nvSpPr>
        <p:spPr>
          <a:xfrm>
            <a:off x="215154" y="1219200"/>
            <a:ext cx="11497234" cy="5271247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2000"/>
              </a:spcAft>
            </a:pPr>
            <a:r>
              <a:rPr lang="pt-BR" sz="3600" b="1" dirty="0">
                <a:solidFill>
                  <a:schemeClr val="tx2"/>
                </a:solidFill>
              </a:rPr>
              <a:t>Remove a complexidade da </a:t>
            </a:r>
            <a:r>
              <a:rPr lang="pt-BR" sz="3600" b="1" dirty="0" err="1">
                <a:solidFill>
                  <a:schemeClr val="tx2"/>
                </a:solidFill>
              </a:rPr>
              <a:t>view</a:t>
            </a:r>
            <a:r>
              <a:rPr lang="pt-BR" sz="3600" b="1" dirty="0">
                <a:solidFill>
                  <a:schemeClr val="tx2"/>
                </a:solidFill>
              </a:rPr>
              <a:t> encapsulando a geração do </a:t>
            </a:r>
            <a:r>
              <a:rPr lang="pt-BR" sz="3600" b="1" dirty="0" err="1">
                <a:solidFill>
                  <a:schemeClr val="tx2"/>
                </a:solidFill>
              </a:rPr>
              <a:t>html</a:t>
            </a:r>
            <a:endParaRPr lang="pt-BR" sz="3600" b="1" dirty="0">
              <a:solidFill>
                <a:schemeClr val="tx2"/>
              </a:solidFill>
            </a:endParaRPr>
          </a:p>
          <a:p>
            <a:pPr>
              <a:spcBef>
                <a:spcPts val="0"/>
              </a:spcBef>
              <a:spcAft>
                <a:spcPts val="2000"/>
              </a:spcAft>
            </a:pPr>
            <a:r>
              <a:rPr lang="pt-BR" sz="3600" b="1" dirty="0">
                <a:solidFill>
                  <a:schemeClr val="tx2"/>
                </a:solidFill>
              </a:rPr>
              <a:t>Centraliza a lógica de geração do </a:t>
            </a:r>
            <a:r>
              <a:rPr lang="pt-BR" sz="3600" b="1" dirty="0" err="1">
                <a:solidFill>
                  <a:schemeClr val="tx2"/>
                </a:solidFill>
              </a:rPr>
              <a:t>html</a:t>
            </a:r>
            <a:endParaRPr lang="pt-BR" sz="3600" b="1" dirty="0">
              <a:solidFill>
                <a:schemeClr val="tx2"/>
              </a:solidFill>
            </a:endParaRPr>
          </a:p>
          <a:p>
            <a:pPr>
              <a:spcBef>
                <a:spcPts val="0"/>
              </a:spcBef>
              <a:spcAft>
                <a:spcPts val="2000"/>
              </a:spcAft>
            </a:pPr>
            <a:r>
              <a:rPr lang="pt-BR" sz="3600" b="1" dirty="0">
                <a:solidFill>
                  <a:schemeClr val="tx2"/>
                </a:solidFill>
              </a:rPr>
              <a:t>Criando o </a:t>
            </a:r>
            <a:r>
              <a:rPr lang="pt-BR" sz="3600" b="1" dirty="0" err="1">
                <a:solidFill>
                  <a:schemeClr val="tx2"/>
                </a:solidFill>
              </a:rPr>
              <a:t>Helper</a:t>
            </a:r>
            <a:r>
              <a:rPr lang="pt-BR" sz="3600" b="1" dirty="0">
                <a:solidFill>
                  <a:schemeClr val="tx2"/>
                </a:solidFill>
              </a:rPr>
              <a:t> </a:t>
            </a:r>
            <a:r>
              <a:rPr lang="pt-BR" sz="3600" b="1" dirty="0" err="1">
                <a:solidFill>
                  <a:schemeClr val="tx2"/>
                </a:solidFill>
              </a:rPr>
              <a:t>Image</a:t>
            </a:r>
            <a:endParaRPr lang="pt-BR" sz="3600" b="1" dirty="0">
              <a:solidFill>
                <a:schemeClr val="tx2"/>
              </a:solidFill>
            </a:endParaRPr>
          </a:p>
          <a:p>
            <a:pPr>
              <a:spcBef>
                <a:spcPts val="0"/>
              </a:spcBef>
              <a:spcAft>
                <a:spcPts val="2000"/>
              </a:spcAft>
            </a:pPr>
            <a:r>
              <a:rPr lang="pt-BR" sz="3600" b="1" dirty="0">
                <a:solidFill>
                  <a:schemeClr val="tx2"/>
                </a:solidFill>
              </a:rPr>
              <a:t>Inserir o </a:t>
            </a:r>
            <a:r>
              <a:rPr lang="pt-BR" sz="3600" b="1" dirty="0" err="1">
                <a:solidFill>
                  <a:schemeClr val="tx2"/>
                </a:solidFill>
              </a:rPr>
              <a:t>namespace</a:t>
            </a:r>
            <a:r>
              <a:rPr lang="pt-BR" sz="3600" b="1" dirty="0">
                <a:solidFill>
                  <a:schemeClr val="tx2"/>
                </a:solidFill>
              </a:rPr>
              <a:t> dos </a:t>
            </a:r>
            <a:r>
              <a:rPr lang="pt-BR" sz="3600" b="1" dirty="0" err="1">
                <a:solidFill>
                  <a:schemeClr val="tx2"/>
                </a:solidFill>
              </a:rPr>
              <a:t>custom</a:t>
            </a:r>
            <a:r>
              <a:rPr lang="pt-BR" sz="3600" b="1" dirty="0">
                <a:solidFill>
                  <a:schemeClr val="tx2"/>
                </a:solidFill>
              </a:rPr>
              <a:t> </a:t>
            </a:r>
            <a:r>
              <a:rPr lang="pt-BR" sz="3600" b="1" dirty="0" err="1">
                <a:solidFill>
                  <a:schemeClr val="tx2"/>
                </a:solidFill>
              </a:rPr>
              <a:t>helpers</a:t>
            </a:r>
            <a:r>
              <a:rPr lang="pt-BR" sz="3600" b="1" dirty="0">
                <a:solidFill>
                  <a:schemeClr val="tx2"/>
                </a:solidFill>
              </a:rPr>
              <a:t> como um </a:t>
            </a:r>
            <a:r>
              <a:rPr lang="pt-BR" sz="3600" b="1" dirty="0" err="1">
                <a:solidFill>
                  <a:schemeClr val="tx2"/>
                </a:solidFill>
              </a:rPr>
              <a:t>namespace</a:t>
            </a:r>
            <a:r>
              <a:rPr lang="pt-BR" sz="3600" b="1" dirty="0">
                <a:solidFill>
                  <a:schemeClr val="tx2"/>
                </a:solidFill>
              </a:rPr>
              <a:t> default das </a:t>
            </a:r>
            <a:r>
              <a:rPr lang="pt-BR" sz="3600" b="1" dirty="0" err="1">
                <a:solidFill>
                  <a:schemeClr val="tx2"/>
                </a:solidFill>
              </a:rPr>
              <a:t>views</a:t>
            </a:r>
            <a:r>
              <a:rPr lang="pt-BR" sz="3600" b="1" dirty="0">
                <a:solidFill>
                  <a:schemeClr val="tx2"/>
                </a:solidFill>
              </a:rPr>
              <a:t> através do </a:t>
            </a:r>
            <a:r>
              <a:rPr lang="pt-BR" sz="3600" b="1" dirty="0" err="1">
                <a:solidFill>
                  <a:schemeClr val="tx2"/>
                </a:solidFill>
              </a:rPr>
              <a:t>web.config</a:t>
            </a:r>
            <a:r>
              <a:rPr lang="pt-BR" sz="3600" b="1" dirty="0">
                <a:solidFill>
                  <a:schemeClr val="tx2"/>
                </a:solidFill>
              </a:rPr>
              <a:t> da pasta </a:t>
            </a:r>
            <a:r>
              <a:rPr lang="pt-BR" sz="3600" b="1" dirty="0" err="1">
                <a:solidFill>
                  <a:schemeClr val="tx2"/>
                </a:solidFill>
              </a:rPr>
              <a:t>views</a:t>
            </a:r>
            <a:r>
              <a:rPr lang="pt-BR" sz="3600" b="1" dirty="0">
                <a:solidFill>
                  <a:schemeClr val="tx2"/>
                </a:solidFill>
              </a:rPr>
              <a:t> – seção </a:t>
            </a:r>
            <a:r>
              <a:rPr lang="pt-BR" sz="3600" b="1" dirty="0" err="1">
                <a:solidFill>
                  <a:schemeClr val="accent3">
                    <a:lumMod val="75000"/>
                  </a:schemeClr>
                </a:solidFill>
              </a:rPr>
              <a:t>system.web.webPages.razor</a:t>
            </a:r>
            <a:endParaRPr lang="pt-BR" sz="3600" b="1" dirty="0">
              <a:solidFill>
                <a:schemeClr val="accent3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pt-BR" dirty="0">
              <a:solidFill>
                <a:schemeClr val="tx2"/>
              </a:solidFill>
            </a:endParaRPr>
          </a:p>
          <a:p>
            <a:endParaRPr lang="pt-BR" dirty="0">
              <a:solidFill>
                <a:schemeClr val="tx2"/>
              </a:solidFill>
            </a:endParaRPr>
          </a:p>
          <a:p>
            <a:endParaRPr lang="pt-BR" dirty="0">
              <a:solidFill>
                <a:schemeClr val="tx2"/>
              </a:solidFill>
            </a:endParaRPr>
          </a:p>
          <a:p>
            <a:pPr marL="0" indent="0">
              <a:buFont typeface="Arial"/>
              <a:buNone/>
            </a:pPr>
            <a:endParaRPr lang="pt-BR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669511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1"/>
          <p:cNvSpPr txBox="1">
            <a:spLocks/>
          </p:cNvSpPr>
          <p:nvPr/>
        </p:nvSpPr>
        <p:spPr bwMode="auto">
          <a:xfrm>
            <a:off x="376518" y="226778"/>
            <a:ext cx="7629815" cy="10401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lnSpc>
                <a:spcPct val="80000"/>
              </a:lnSpc>
            </a:pPr>
            <a:r>
              <a:rPr lang="pt-BR" sz="3600" b="1" dirty="0" err="1">
                <a:solidFill>
                  <a:schemeClr val="bg1"/>
                </a:solidFill>
              </a:rPr>
              <a:t>Partial</a:t>
            </a:r>
            <a:r>
              <a:rPr lang="pt-BR" sz="3600" b="1" dirty="0">
                <a:solidFill>
                  <a:schemeClr val="bg1"/>
                </a:solidFill>
              </a:rPr>
              <a:t> </a:t>
            </a:r>
            <a:r>
              <a:rPr lang="pt-BR" sz="3600" b="1" dirty="0" err="1">
                <a:solidFill>
                  <a:schemeClr val="bg1"/>
                </a:solidFill>
              </a:rPr>
              <a:t>Views</a:t>
            </a:r>
            <a:endParaRPr lang="pt-BR" b="1" dirty="0">
              <a:solidFill>
                <a:schemeClr val="bg1"/>
              </a:solidFill>
              <a:cs typeface="Tahoma" charset="0"/>
            </a:endParaRPr>
          </a:p>
        </p:txBody>
      </p:sp>
      <p:sp>
        <p:nvSpPr>
          <p:cNvPr id="4" name="Espaço Reservado para Conteúdo 1"/>
          <p:cNvSpPr txBox="1">
            <a:spLocks/>
          </p:cNvSpPr>
          <p:nvPr/>
        </p:nvSpPr>
        <p:spPr>
          <a:xfrm>
            <a:off x="376518" y="1266935"/>
            <a:ext cx="11403105" cy="438083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2000"/>
              </a:spcAft>
            </a:pPr>
            <a:r>
              <a:rPr lang="pt-BR" sz="3400" b="1" dirty="0">
                <a:solidFill>
                  <a:schemeClr val="bg1"/>
                </a:solidFill>
              </a:rPr>
              <a:t>Por convenção cria-se as </a:t>
            </a:r>
            <a:r>
              <a:rPr lang="pt-BR" sz="3400" b="1" dirty="0" err="1">
                <a:solidFill>
                  <a:schemeClr val="bg1"/>
                </a:solidFill>
              </a:rPr>
              <a:t>Partial</a:t>
            </a:r>
            <a:r>
              <a:rPr lang="pt-BR" sz="3400" b="1" dirty="0">
                <a:solidFill>
                  <a:schemeClr val="bg1"/>
                </a:solidFill>
              </a:rPr>
              <a:t> </a:t>
            </a:r>
            <a:r>
              <a:rPr lang="pt-BR" sz="3400" b="1" dirty="0" err="1">
                <a:solidFill>
                  <a:schemeClr val="bg1"/>
                </a:solidFill>
              </a:rPr>
              <a:t>Views</a:t>
            </a:r>
            <a:r>
              <a:rPr lang="pt-BR" sz="3400" b="1" dirty="0">
                <a:solidFill>
                  <a:schemeClr val="bg1"/>
                </a:solidFill>
              </a:rPr>
              <a:t> com _ no começo do nome</a:t>
            </a:r>
          </a:p>
          <a:p>
            <a:pPr>
              <a:spcBef>
                <a:spcPts val="0"/>
              </a:spcBef>
              <a:spcAft>
                <a:spcPts val="2000"/>
              </a:spcAft>
            </a:pPr>
            <a:r>
              <a:rPr lang="pt-BR" sz="3400" b="1" dirty="0" err="1">
                <a:solidFill>
                  <a:schemeClr val="bg1"/>
                </a:solidFill>
              </a:rPr>
              <a:t>Refatorar</a:t>
            </a:r>
            <a:r>
              <a:rPr lang="pt-BR" sz="3400" b="1" dirty="0">
                <a:solidFill>
                  <a:schemeClr val="bg1"/>
                </a:solidFill>
              </a:rPr>
              <a:t> a </a:t>
            </a:r>
            <a:r>
              <a:rPr lang="pt-BR" sz="3400" b="1" dirty="0" err="1">
                <a:solidFill>
                  <a:schemeClr val="bg1"/>
                </a:solidFill>
              </a:rPr>
              <a:t>view</a:t>
            </a:r>
            <a:r>
              <a:rPr lang="pt-BR" sz="3400" b="1" dirty="0">
                <a:solidFill>
                  <a:schemeClr val="bg1"/>
                </a:solidFill>
              </a:rPr>
              <a:t> Criticas/Index e criar a </a:t>
            </a:r>
            <a:r>
              <a:rPr lang="pt-BR" sz="3400" b="1" dirty="0" err="1">
                <a:solidFill>
                  <a:schemeClr val="bg1"/>
                </a:solidFill>
              </a:rPr>
              <a:t>Partial</a:t>
            </a:r>
            <a:r>
              <a:rPr lang="pt-BR" sz="3400" b="1" dirty="0">
                <a:solidFill>
                  <a:schemeClr val="bg1"/>
                </a:solidFill>
              </a:rPr>
              <a:t> </a:t>
            </a:r>
            <a:r>
              <a:rPr lang="pt-BR" sz="3400" b="1" dirty="0" err="1">
                <a:solidFill>
                  <a:schemeClr val="bg1"/>
                </a:solidFill>
              </a:rPr>
              <a:t>View</a:t>
            </a:r>
            <a:r>
              <a:rPr lang="pt-BR" sz="3400" b="1" dirty="0">
                <a:solidFill>
                  <a:schemeClr val="bg1"/>
                </a:solidFill>
              </a:rPr>
              <a:t> _Critica </a:t>
            </a:r>
          </a:p>
          <a:p>
            <a:pPr>
              <a:spcBef>
                <a:spcPts val="0"/>
              </a:spcBef>
              <a:spcAft>
                <a:spcPts val="2000"/>
              </a:spcAft>
            </a:pPr>
            <a:r>
              <a:rPr lang="pt-BR" sz="3400" b="1" dirty="0">
                <a:solidFill>
                  <a:schemeClr val="bg1"/>
                </a:solidFill>
              </a:rPr>
              <a:t>Exibir com o </a:t>
            </a:r>
            <a:r>
              <a:rPr lang="pt-BR" sz="3400" b="1" dirty="0" err="1">
                <a:solidFill>
                  <a:schemeClr val="bg1"/>
                </a:solidFill>
              </a:rPr>
              <a:t>HTMLHelper</a:t>
            </a:r>
            <a:r>
              <a:rPr lang="pt-BR" sz="3400" b="1" dirty="0">
                <a:solidFill>
                  <a:schemeClr val="bg1"/>
                </a:solidFill>
              </a:rPr>
              <a:t> </a:t>
            </a:r>
            <a:r>
              <a:rPr lang="pt-BR" sz="3400" b="1" dirty="0" err="1">
                <a:solidFill>
                  <a:schemeClr val="bg1"/>
                </a:solidFill>
              </a:rPr>
              <a:t>Partial</a:t>
            </a:r>
            <a:endParaRPr lang="pt-BR" sz="3400" b="1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2000"/>
              </a:spcAft>
            </a:pPr>
            <a:r>
              <a:rPr lang="pt-BR" sz="3400" b="1" dirty="0" err="1">
                <a:solidFill>
                  <a:schemeClr val="bg1"/>
                </a:solidFill>
              </a:rPr>
              <a:t>Partial</a:t>
            </a:r>
            <a:r>
              <a:rPr lang="pt-BR" sz="3400" b="1" dirty="0">
                <a:solidFill>
                  <a:schemeClr val="bg1"/>
                </a:solidFill>
              </a:rPr>
              <a:t> </a:t>
            </a:r>
            <a:r>
              <a:rPr lang="pt-BR" sz="3400" b="1" dirty="0" err="1">
                <a:solidFill>
                  <a:schemeClr val="bg1"/>
                </a:solidFill>
              </a:rPr>
              <a:t>Views</a:t>
            </a:r>
            <a:r>
              <a:rPr lang="pt-BR" sz="3400" b="1" dirty="0">
                <a:solidFill>
                  <a:schemeClr val="bg1"/>
                </a:solidFill>
              </a:rPr>
              <a:t> na pasta </a:t>
            </a:r>
            <a:r>
              <a:rPr lang="pt-BR" sz="3400" b="1" dirty="0" err="1">
                <a:solidFill>
                  <a:schemeClr val="bg1"/>
                </a:solidFill>
              </a:rPr>
              <a:t>Shared</a:t>
            </a:r>
            <a:r>
              <a:rPr lang="pt-BR" sz="3400" b="1" dirty="0">
                <a:solidFill>
                  <a:schemeClr val="bg1"/>
                </a:solidFill>
              </a:rPr>
              <a:t> podem ser usadas por toda a aplicação</a:t>
            </a:r>
          </a:p>
          <a:p>
            <a:pPr marL="0" indent="0">
              <a:buFont typeface="Arial"/>
              <a:buNone/>
            </a:pPr>
            <a:endParaRPr lang="pt-BR" sz="3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22980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1"/>
          <p:cNvSpPr txBox="1">
            <a:spLocks/>
          </p:cNvSpPr>
          <p:nvPr/>
        </p:nvSpPr>
        <p:spPr bwMode="auto">
          <a:xfrm>
            <a:off x="457200" y="159541"/>
            <a:ext cx="7629815" cy="10401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lnSpc>
                <a:spcPct val="80000"/>
              </a:lnSpc>
            </a:pPr>
            <a:r>
              <a:rPr lang="pt-BR" sz="3600" b="1" dirty="0" err="1">
                <a:solidFill>
                  <a:schemeClr val="bg1"/>
                </a:solidFill>
              </a:rPr>
              <a:t>Partial</a:t>
            </a:r>
            <a:r>
              <a:rPr lang="pt-BR" sz="3600" b="1" dirty="0">
                <a:solidFill>
                  <a:schemeClr val="bg1"/>
                </a:solidFill>
              </a:rPr>
              <a:t> </a:t>
            </a:r>
            <a:r>
              <a:rPr lang="pt-BR" sz="3600" b="1" dirty="0" err="1">
                <a:solidFill>
                  <a:schemeClr val="bg1"/>
                </a:solidFill>
              </a:rPr>
              <a:t>Views</a:t>
            </a:r>
            <a:endParaRPr lang="pt-BR" b="1" dirty="0">
              <a:solidFill>
                <a:schemeClr val="bg1"/>
              </a:solidFill>
              <a:cs typeface="Tahoma" charset="0"/>
            </a:endParaRPr>
          </a:p>
        </p:txBody>
      </p:sp>
      <p:sp>
        <p:nvSpPr>
          <p:cNvPr id="5" name="Espaço Reservado para Conteúdo 1"/>
          <p:cNvSpPr txBox="1">
            <a:spLocks/>
          </p:cNvSpPr>
          <p:nvPr/>
        </p:nvSpPr>
        <p:spPr>
          <a:xfrm>
            <a:off x="457200" y="1048871"/>
            <a:ext cx="11322424" cy="5117634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2000"/>
              </a:spcAft>
            </a:pPr>
            <a:r>
              <a:rPr lang="pt-BR" sz="3000" b="1" dirty="0">
                <a:solidFill>
                  <a:schemeClr val="bg1"/>
                </a:solidFill>
              </a:rPr>
              <a:t>O </a:t>
            </a:r>
            <a:r>
              <a:rPr lang="pt-BR" sz="3000" b="1" dirty="0" err="1">
                <a:solidFill>
                  <a:schemeClr val="bg1"/>
                </a:solidFill>
              </a:rPr>
              <a:t>html</a:t>
            </a:r>
            <a:r>
              <a:rPr lang="pt-BR" sz="3000" b="1" dirty="0">
                <a:solidFill>
                  <a:schemeClr val="bg1"/>
                </a:solidFill>
              </a:rPr>
              <a:t> </a:t>
            </a:r>
            <a:r>
              <a:rPr lang="pt-BR" sz="3000" b="1" dirty="0" err="1">
                <a:solidFill>
                  <a:schemeClr val="bg1"/>
                </a:solidFill>
              </a:rPr>
              <a:t>helper</a:t>
            </a:r>
            <a:r>
              <a:rPr lang="pt-BR" sz="3000" b="1" dirty="0">
                <a:solidFill>
                  <a:schemeClr val="bg1"/>
                </a:solidFill>
              </a:rPr>
              <a:t> pode realizar uma sub requisição a outra </a:t>
            </a:r>
            <a:r>
              <a:rPr lang="pt-BR" sz="3000" b="1" dirty="0" err="1">
                <a:solidFill>
                  <a:schemeClr val="bg1"/>
                </a:solidFill>
              </a:rPr>
              <a:t>action</a:t>
            </a:r>
            <a:r>
              <a:rPr lang="pt-BR" sz="3000" b="1" dirty="0">
                <a:solidFill>
                  <a:schemeClr val="bg1"/>
                </a:solidFill>
              </a:rPr>
              <a:t> e </a:t>
            </a:r>
            <a:r>
              <a:rPr lang="pt-BR" sz="3000" b="1" dirty="0" err="1">
                <a:solidFill>
                  <a:schemeClr val="bg1"/>
                </a:solidFill>
              </a:rPr>
              <a:t>renderizar</a:t>
            </a:r>
            <a:r>
              <a:rPr lang="pt-BR" sz="3000" b="1" dirty="0">
                <a:solidFill>
                  <a:schemeClr val="bg1"/>
                </a:solidFill>
              </a:rPr>
              <a:t> o resultado</a:t>
            </a:r>
          </a:p>
          <a:p>
            <a:pPr>
              <a:spcBef>
                <a:spcPts val="0"/>
              </a:spcBef>
              <a:spcAft>
                <a:spcPts val="2000"/>
              </a:spcAft>
            </a:pPr>
            <a:r>
              <a:rPr lang="pt-BR" sz="3000" b="1" dirty="0">
                <a:solidFill>
                  <a:schemeClr val="bg1"/>
                </a:solidFill>
              </a:rPr>
              <a:t>Utilizado quando não se tem o </a:t>
            </a:r>
            <a:r>
              <a:rPr lang="pt-BR" sz="3000" b="1" dirty="0" err="1">
                <a:solidFill>
                  <a:schemeClr val="bg1"/>
                </a:solidFill>
              </a:rPr>
              <a:t>Model</a:t>
            </a:r>
            <a:r>
              <a:rPr lang="pt-BR" sz="3000" b="1" dirty="0">
                <a:solidFill>
                  <a:schemeClr val="bg1"/>
                </a:solidFill>
              </a:rPr>
              <a:t> no escopo da </a:t>
            </a:r>
            <a:r>
              <a:rPr lang="pt-BR" sz="3000" b="1" dirty="0" err="1">
                <a:solidFill>
                  <a:schemeClr val="bg1"/>
                </a:solidFill>
              </a:rPr>
              <a:t>view</a:t>
            </a:r>
            <a:r>
              <a:rPr lang="pt-BR" sz="3000" b="1" dirty="0">
                <a:solidFill>
                  <a:schemeClr val="bg1"/>
                </a:solidFill>
              </a:rPr>
              <a:t> onde se quer </a:t>
            </a:r>
            <a:r>
              <a:rPr lang="pt-BR" sz="3000" b="1" dirty="0" err="1">
                <a:solidFill>
                  <a:schemeClr val="bg1"/>
                </a:solidFill>
              </a:rPr>
              <a:t>renderizá-lo</a:t>
            </a:r>
            <a:endParaRPr lang="pt-BR" sz="3000" b="1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2000"/>
              </a:spcAft>
            </a:pPr>
            <a:r>
              <a:rPr lang="pt-BR" sz="3000" b="1" dirty="0">
                <a:solidFill>
                  <a:schemeClr val="bg1"/>
                </a:solidFill>
              </a:rPr>
              <a:t>Demo: Exibir a melhor crítica na home</a:t>
            </a:r>
          </a:p>
          <a:p>
            <a:pPr>
              <a:spcBef>
                <a:spcPts val="0"/>
              </a:spcBef>
              <a:spcAft>
                <a:spcPts val="2000"/>
              </a:spcAft>
            </a:pPr>
            <a:r>
              <a:rPr lang="pt-BR" sz="3000" b="1" dirty="0">
                <a:solidFill>
                  <a:schemeClr val="bg1"/>
                </a:solidFill>
              </a:rPr>
              <a:t>Criar um método no </a:t>
            </a:r>
            <a:r>
              <a:rPr lang="pt-BR" sz="3000" b="1" dirty="0" err="1">
                <a:solidFill>
                  <a:schemeClr val="bg1"/>
                </a:solidFill>
              </a:rPr>
              <a:t>controller</a:t>
            </a:r>
            <a:r>
              <a:rPr lang="pt-BR" sz="3000" b="1" dirty="0">
                <a:solidFill>
                  <a:schemeClr val="bg1"/>
                </a:solidFill>
              </a:rPr>
              <a:t> de Criticas que retorna a </a:t>
            </a:r>
            <a:r>
              <a:rPr lang="pt-BR" sz="3000" b="1" dirty="0" err="1">
                <a:solidFill>
                  <a:schemeClr val="bg1"/>
                </a:solidFill>
              </a:rPr>
              <a:t>renderização</a:t>
            </a:r>
            <a:r>
              <a:rPr lang="pt-BR" sz="3000" b="1" dirty="0">
                <a:solidFill>
                  <a:schemeClr val="bg1"/>
                </a:solidFill>
              </a:rPr>
              <a:t> da melhor crítica como uma </a:t>
            </a:r>
            <a:r>
              <a:rPr lang="pt-BR" sz="3000" b="1" dirty="0" err="1">
                <a:solidFill>
                  <a:schemeClr val="bg1"/>
                </a:solidFill>
              </a:rPr>
              <a:t>partialview</a:t>
            </a:r>
            <a:endParaRPr lang="pt-BR" sz="3000" b="1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2000"/>
              </a:spcAft>
            </a:pPr>
            <a:r>
              <a:rPr lang="pt-BR" sz="3000" b="1" dirty="0">
                <a:solidFill>
                  <a:schemeClr val="bg1"/>
                </a:solidFill>
              </a:rPr>
              <a:t>Impedir uma requisição direta a esta </a:t>
            </a:r>
            <a:r>
              <a:rPr lang="pt-BR" sz="3000" b="1" dirty="0" err="1">
                <a:solidFill>
                  <a:schemeClr val="bg1"/>
                </a:solidFill>
              </a:rPr>
              <a:t>action</a:t>
            </a:r>
            <a:r>
              <a:rPr lang="pt-BR" sz="3000" b="1" dirty="0">
                <a:solidFill>
                  <a:schemeClr val="bg1"/>
                </a:solidFill>
              </a:rPr>
              <a:t> através do atributo </a:t>
            </a:r>
            <a:r>
              <a:rPr lang="pt-BR" sz="3000" b="1" dirty="0" err="1">
                <a:solidFill>
                  <a:schemeClr val="bg1"/>
                </a:solidFill>
              </a:rPr>
              <a:t>ChildActionOnly</a:t>
            </a:r>
            <a:endParaRPr lang="pt-BR" sz="3000" b="1" dirty="0">
              <a:solidFill>
                <a:schemeClr val="bg1"/>
              </a:solidFill>
            </a:endParaRPr>
          </a:p>
          <a:p>
            <a:endParaRPr lang="pt-BR" dirty="0">
              <a:solidFill>
                <a:schemeClr val="tx2"/>
              </a:solidFill>
            </a:endParaRPr>
          </a:p>
          <a:p>
            <a:endParaRPr lang="pt-BR" dirty="0">
              <a:solidFill>
                <a:schemeClr val="tx2"/>
              </a:solidFill>
            </a:endParaRPr>
          </a:p>
          <a:p>
            <a:endParaRPr lang="pt-BR" dirty="0">
              <a:solidFill>
                <a:schemeClr val="tx2"/>
              </a:solidFill>
            </a:endParaRPr>
          </a:p>
          <a:p>
            <a:endParaRPr lang="pt-BR" dirty="0">
              <a:solidFill>
                <a:schemeClr val="tx2"/>
              </a:solidFill>
            </a:endParaRPr>
          </a:p>
          <a:p>
            <a:pPr marL="0" indent="0">
              <a:buFont typeface="Arial"/>
              <a:buNone/>
            </a:pPr>
            <a:endParaRPr lang="pt-BR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659906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6450106" y="166100"/>
            <a:ext cx="5410199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b="1" dirty="0">
                <a:solidFill>
                  <a:schemeClr val="bg1"/>
                </a:solidFill>
              </a:rPr>
              <a:t>Introdução</a:t>
            </a: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b="1" dirty="0" err="1">
                <a:solidFill>
                  <a:schemeClr val="bg1"/>
                </a:solidFill>
              </a:rPr>
              <a:t>Routes</a:t>
            </a:r>
            <a:r>
              <a:rPr lang="pt-BR" sz="2000" b="1" dirty="0">
                <a:solidFill>
                  <a:schemeClr val="bg1"/>
                </a:solidFill>
              </a:rPr>
              <a:t> e </a:t>
            </a:r>
            <a:r>
              <a:rPr lang="pt-BR" sz="2000" b="1" dirty="0" err="1">
                <a:solidFill>
                  <a:schemeClr val="bg1"/>
                </a:solidFill>
              </a:rPr>
              <a:t>Controllers</a:t>
            </a:r>
            <a:endParaRPr lang="pt-BR" sz="2000" b="1" dirty="0">
              <a:solidFill>
                <a:schemeClr val="bg1"/>
              </a:solidFill>
            </a:endParaRP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b="1" dirty="0" err="1">
                <a:solidFill>
                  <a:schemeClr val="bg1"/>
                </a:solidFill>
              </a:rPr>
              <a:t>Razor</a:t>
            </a:r>
            <a:r>
              <a:rPr lang="pt-BR" sz="2000" b="1" dirty="0">
                <a:solidFill>
                  <a:schemeClr val="bg1"/>
                </a:solidFill>
              </a:rPr>
              <a:t> </a:t>
            </a:r>
            <a:r>
              <a:rPr lang="pt-BR" sz="2000" b="1" dirty="0" err="1">
                <a:solidFill>
                  <a:schemeClr val="bg1"/>
                </a:solidFill>
              </a:rPr>
              <a:t>Views</a:t>
            </a:r>
            <a:endParaRPr lang="pt-BR" sz="2000" b="1" dirty="0">
              <a:solidFill>
                <a:schemeClr val="bg1"/>
              </a:solidFill>
            </a:endParaRP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b="1" dirty="0" err="1">
                <a:solidFill>
                  <a:schemeClr val="bg1"/>
                </a:solidFill>
              </a:rPr>
              <a:t>Models</a:t>
            </a:r>
            <a:endParaRPr lang="pt-BR" sz="2000" b="1" dirty="0">
              <a:solidFill>
                <a:schemeClr val="bg1"/>
              </a:solidFill>
            </a:endParaRP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b="1" dirty="0">
                <a:solidFill>
                  <a:schemeClr val="bg1"/>
                </a:solidFill>
              </a:rPr>
              <a:t>Ajax e </a:t>
            </a:r>
            <a:r>
              <a:rPr lang="pt-BR" sz="2000" b="1" dirty="0" err="1">
                <a:solidFill>
                  <a:schemeClr val="bg1"/>
                </a:solidFill>
              </a:rPr>
              <a:t>Javascript</a:t>
            </a:r>
            <a:r>
              <a:rPr lang="pt-BR" sz="2000" b="1" dirty="0">
                <a:solidFill>
                  <a:schemeClr val="bg1"/>
                </a:solidFill>
              </a:rPr>
              <a:t> no Asp.net MVC</a:t>
            </a: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b="1" dirty="0">
                <a:solidFill>
                  <a:schemeClr val="bg1"/>
                </a:solidFill>
              </a:rPr>
              <a:t>Segurança no Asp.net MVC</a:t>
            </a: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b="1" dirty="0">
                <a:solidFill>
                  <a:schemeClr val="bg1"/>
                </a:solidFill>
              </a:rPr>
              <a:t>Infraestrutura do Asp.net e o Asp.net MVC</a:t>
            </a: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b="1" dirty="0">
                <a:solidFill>
                  <a:schemeClr val="bg1"/>
                </a:solidFill>
              </a:rPr>
              <a:t>Injeção de Dependência no asp.net MVC</a:t>
            </a: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b="1" dirty="0">
                <a:solidFill>
                  <a:schemeClr val="bg1"/>
                </a:solidFill>
              </a:rPr>
              <a:t>Otimização Web</a:t>
            </a: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b="1" dirty="0" err="1">
                <a:solidFill>
                  <a:schemeClr val="bg1"/>
                </a:solidFill>
              </a:rPr>
              <a:t>WebAPI</a:t>
            </a:r>
            <a:endParaRPr lang="pt-BR" sz="2000" b="1" dirty="0">
              <a:solidFill>
                <a:schemeClr val="bg1"/>
              </a:solidFill>
            </a:endParaRP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b="1" dirty="0" err="1">
                <a:solidFill>
                  <a:schemeClr val="bg1"/>
                </a:solidFill>
              </a:rPr>
              <a:t>Controllers</a:t>
            </a:r>
            <a:r>
              <a:rPr lang="pt-BR" sz="2000" b="1" dirty="0">
                <a:solidFill>
                  <a:schemeClr val="bg1"/>
                </a:solidFill>
              </a:rPr>
              <a:t> Assíncronos com </a:t>
            </a:r>
            <a:r>
              <a:rPr lang="pt-BR" sz="2000" b="1" dirty="0" err="1">
                <a:solidFill>
                  <a:schemeClr val="bg1"/>
                </a:solidFill>
              </a:rPr>
              <a:t>async</a:t>
            </a:r>
            <a:r>
              <a:rPr lang="pt-BR" sz="2000" b="1" dirty="0">
                <a:solidFill>
                  <a:schemeClr val="bg1"/>
                </a:solidFill>
              </a:rPr>
              <a:t> e </a:t>
            </a:r>
            <a:r>
              <a:rPr lang="pt-BR" sz="2000" b="1" dirty="0" err="1">
                <a:solidFill>
                  <a:schemeClr val="bg1"/>
                </a:solidFill>
              </a:rPr>
              <a:t>await</a:t>
            </a:r>
            <a:endParaRPr lang="pt-BR" sz="2000" b="1" dirty="0">
              <a:solidFill>
                <a:schemeClr val="bg1"/>
              </a:solidFill>
            </a:endParaRP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b="1" dirty="0">
                <a:solidFill>
                  <a:schemeClr val="bg1"/>
                </a:solidFill>
              </a:rPr>
              <a:t>Recursos Mobile</a:t>
            </a: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b="1" dirty="0">
                <a:solidFill>
                  <a:schemeClr val="bg1"/>
                </a:solidFill>
              </a:rPr>
              <a:t>OWIN e </a:t>
            </a:r>
            <a:r>
              <a:rPr lang="pt-BR" sz="2000" b="1" dirty="0" err="1">
                <a:solidFill>
                  <a:schemeClr val="bg1"/>
                </a:solidFill>
              </a:rPr>
              <a:t>Katana</a:t>
            </a:r>
            <a:endParaRPr lang="pt-BR" sz="2000" b="1" dirty="0">
              <a:solidFill>
                <a:schemeClr val="bg1"/>
              </a:solidFill>
            </a:endParaRP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b="1" dirty="0">
                <a:solidFill>
                  <a:schemeClr val="bg1"/>
                </a:solidFill>
              </a:rPr>
              <a:t>Asp.net </a:t>
            </a:r>
            <a:r>
              <a:rPr lang="pt-BR" sz="2000" b="1" dirty="0" err="1">
                <a:solidFill>
                  <a:schemeClr val="bg1"/>
                </a:solidFill>
              </a:rPr>
              <a:t>Identity</a:t>
            </a:r>
            <a:endParaRPr lang="pt-BR" sz="2000" b="1" dirty="0">
              <a:solidFill>
                <a:schemeClr val="bg1"/>
              </a:solidFill>
            </a:endParaRP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b="1" dirty="0" err="1">
                <a:solidFill>
                  <a:schemeClr val="bg1"/>
                </a:solidFill>
              </a:rPr>
              <a:t>WebAPI</a:t>
            </a:r>
            <a:r>
              <a:rPr lang="pt-BR" sz="2000" b="1" dirty="0">
                <a:solidFill>
                  <a:schemeClr val="bg1"/>
                </a:solidFill>
              </a:rPr>
              <a:t> 2</a:t>
            </a: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b="1" dirty="0" err="1">
                <a:solidFill>
                  <a:schemeClr val="bg1"/>
                </a:solidFill>
              </a:rPr>
              <a:t>SignalR</a:t>
            </a:r>
            <a:endParaRPr lang="pt-BR" sz="2000" b="1" dirty="0">
              <a:solidFill>
                <a:schemeClr val="bg1"/>
              </a:solidFill>
            </a:endParaRPr>
          </a:p>
          <a:p>
            <a:endParaRPr lang="en-US" sz="2000" b="1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F668A28-D130-D342-851F-71035A3E250C}" type="datetime1">
              <a:rPr lang="en-US" smtClean="0"/>
              <a:t>8/1/2019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F4A2847-875C-2443-A47C-A1072635091D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440226" y="2471342"/>
            <a:ext cx="3906474" cy="1791376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kern="1200" baseline="0">
                <a:solidFill>
                  <a:srgbClr val="FC7300"/>
                </a:solidFill>
                <a:latin typeface="Calibri"/>
                <a:ea typeface="+mj-ea"/>
                <a:cs typeface="Calibri"/>
              </a:defRPr>
            </a:lvl1pPr>
          </a:lstStyle>
          <a:p>
            <a:r>
              <a:rPr lang="es-ES_tradnl" sz="7200" dirty="0">
                <a:solidFill>
                  <a:srgbClr val="FF7900"/>
                </a:solidFill>
              </a:rPr>
              <a:t>Agenda</a:t>
            </a:r>
            <a:endParaRPr lang="en-US" sz="7200" dirty="0">
              <a:solidFill>
                <a:srgbClr val="FF7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0767775"/>
      </p:ext>
    </p:extLst>
  </p:cSld>
  <p:clrMapOvr>
    <a:masterClrMapping/>
  </p:clrMapOvr>
  <p:transition spd="med">
    <p:pull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1"/>
          <p:cNvSpPr txBox="1">
            <a:spLocks/>
          </p:cNvSpPr>
          <p:nvPr/>
        </p:nvSpPr>
        <p:spPr bwMode="auto">
          <a:xfrm>
            <a:off x="457199" y="170077"/>
            <a:ext cx="7629815" cy="10401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lnSpc>
                <a:spcPct val="80000"/>
              </a:lnSpc>
            </a:pPr>
            <a:r>
              <a:rPr lang="pt-BR" sz="3600" b="1" dirty="0">
                <a:solidFill>
                  <a:schemeClr val="bg2"/>
                </a:solidFill>
              </a:rPr>
              <a:t>Segurança nas </a:t>
            </a:r>
            <a:r>
              <a:rPr lang="pt-BR" sz="3600" b="1" dirty="0" err="1">
                <a:solidFill>
                  <a:schemeClr val="bg2"/>
                </a:solidFill>
              </a:rPr>
              <a:t>Views</a:t>
            </a:r>
            <a:endParaRPr lang="pt-BR" b="1" dirty="0">
              <a:solidFill>
                <a:schemeClr val="bg2"/>
              </a:solidFill>
              <a:cs typeface="Tahoma" charset="0"/>
            </a:endParaRPr>
          </a:p>
        </p:txBody>
      </p:sp>
      <p:sp>
        <p:nvSpPr>
          <p:cNvPr id="4" name="Espaço Reservado para Conteúdo 1"/>
          <p:cNvSpPr txBox="1">
            <a:spLocks/>
          </p:cNvSpPr>
          <p:nvPr/>
        </p:nvSpPr>
        <p:spPr>
          <a:xfrm>
            <a:off x="457199" y="1210234"/>
            <a:ext cx="5136777" cy="4276165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4000" b="1" dirty="0" err="1">
                <a:solidFill>
                  <a:schemeClr val="tx2"/>
                </a:solidFill>
              </a:rPr>
              <a:t>Encoding</a:t>
            </a:r>
            <a:br>
              <a:rPr lang="pt-BR" sz="4000" b="1" dirty="0">
                <a:solidFill>
                  <a:schemeClr val="tx2"/>
                </a:solidFill>
              </a:rPr>
            </a:br>
            <a:endParaRPr lang="pt-BR" sz="4000" b="1" dirty="0">
              <a:solidFill>
                <a:schemeClr val="tx2"/>
              </a:solidFill>
            </a:endParaRPr>
          </a:p>
          <a:p>
            <a:pPr marL="342900" lvl="1" indent="-342900">
              <a:spcBef>
                <a:spcPts val="0"/>
              </a:spcBef>
              <a:spcAft>
                <a:spcPts val="2400"/>
              </a:spcAft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tx2"/>
                </a:solidFill>
              </a:rPr>
              <a:t>Ajuda a evitar ataques XSS (Ataques efetuados através do envio de código </a:t>
            </a:r>
            <a:r>
              <a:rPr lang="pt-BR" sz="2400" dirty="0" err="1">
                <a:solidFill>
                  <a:schemeClr val="tx2"/>
                </a:solidFill>
              </a:rPr>
              <a:t>javascript</a:t>
            </a:r>
            <a:r>
              <a:rPr lang="pt-BR" sz="2400" dirty="0">
                <a:solidFill>
                  <a:schemeClr val="tx2"/>
                </a:solidFill>
              </a:rPr>
              <a:t> através de campos de texto)</a:t>
            </a:r>
          </a:p>
          <a:p>
            <a:pPr marL="342900" lvl="1" indent="-342900">
              <a:spcBef>
                <a:spcPts val="0"/>
              </a:spcBef>
              <a:spcAft>
                <a:spcPts val="2400"/>
              </a:spcAft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tx2"/>
                </a:solidFill>
              </a:rPr>
              <a:t>Uma entrada efetuada pelo usuário não codificada pode tornar a aplicação vulnerável</a:t>
            </a:r>
          </a:p>
        </p:txBody>
      </p:sp>
      <p:sp>
        <p:nvSpPr>
          <p:cNvPr id="2" name="CaixaDeTexto 1"/>
          <p:cNvSpPr txBox="1"/>
          <p:nvPr/>
        </p:nvSpPr>
        <p:spPr>
          <a:xfrm>
            <a:off x="6319825" y="1199698"/>
            <a:ext cx="5593357" cy="4001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 err="1">
                <a:solidFill>
                  <a:schemeClr val="bg1"/>
                </a:solidFill>
              </a:rPr>
              <a:t>Html.AntiForgeryToken</a:t>
            </a:r>
            <a:endParaRPr lang="pt-BR" sz="4000" b="1" dirty="0">
              <a:solidFill>
                <a:schemeClr val="bg1"/>
              </a:solidFill>
            </a:endParaRPr>
          </a:p>
          <a:p>
            <a:endParaRPr lang="pt-BR" sz="4000" b="1" dirty="0">
              <a:solidFill>
                <a:schemeClr val="bg1"/>
              </a:solidFill>
            </a:endParaRPr>
          </a:p>
          <a:p>
            <a:pPr marL="342900" lvl="1" indent="-342900">
              <a:spcAft>
                <a:spcPts val="2400"/>
              </a:spcAft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bg1"/>
                </a:solidFill>
              </a:rPr>
              <a:t>Ajuda a evitar ataques CSRF</a:t>
            </a:r>
          </a:p>
          <a:p>
            <a:pPr marL="342900" lvl="1" indent="-342900">
              <a:spcAft>
                <a:spcPts val="2400"/>
              </a:spcAft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bg1"/>
                </a:solidFill>
              </a:rPr>
              <a:t>Requer o atributo </a:t>
            </a:r>
            <a:r>
              <a:rPr lang="pt-BR" sz="2400" dirty="0" err="1">
                <a:solidFill>
                  <a:schemeClr val="bg1"/>
                </a:solidFill>
              </a:rPr>
              <a:t>ValidateAntiForgeryToken</a:t>
            </a:r>
            <a:r>
              <a:rPr lang="pt-BR" sz="2400" dirty="0">
                <a:solidFill>
                  <a:schemeClr val="bg1"/>
                </a:solidFill>
              </a:rPr>
              <a:t> no </a:t>
            </a:r>
            <a:r>
              <a:rPr lang="pt-BR" sz="2400" dirty="0" err="1">
                <a:solidFill>
                  <a:schemeClr val="bg1"/>
                </a:solidFill>
              </a:rPr>
              <a:t>controller</a:t>
            </a:r>
            <a:endParaRPr lang="pt-BR" sz="2400" dirty="0">
              <a:solidFill>
                <a:schemeClr val="bg1"/>
              </a:solidFill>
            </a:endParaRPr>
          </a:p>
          <a:p>
            <a:pPr marL="342900" lvl="1" indent="-342900">
              <a:spcAft>
                <a:spcPts val="2400"/>
              </a:spcAft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bg1"/>
                </a:solidFill>
              </a:rPr>
              <a:t>Válido apenas em operações via POST</a:t>
            </a:r>
            <a:endParaRPr lang="pt-BR" sz="2800" dirty="0">
              <a:solidFill>
                <a:schemeClr val="bg1"/>
              </a:solidFill>
            </a:endParaRPr>
          </a:p>
          <a:p>
            <a:pPr marL="285750" indent="-285750">
              <a:spcAft>
                <a:spcPts val="2400"/>
              </a:spcAft>
              <a:buFont typeface="Arial" panose="020B0604020202020204" pitchFamily="34" charset="0"/>
              <a:buChar char="•"/>
            </a:pPr>
            <a:endParaRPr lang="pt-B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208851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1"/>
          <p:cNvSpPr txBox="1">
            <a:spLocks/>
          </p:cNvSpPr>
          <p:nvPr/>
        </p:nvSpPr>
        <p:spPr bwMode="auto">
          <a:xfrm>
            <a:off x="743036" y="159541"/>
            <a:ext cx="7629815" cy="10401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lnSpc>
                <a:spcPct val="80000"/>
              </a:lnSpc>
            </a:pPr>
            <a:r>
              <a:rPr lang="pt-BR" sz="3600" b="1" dirty="0">
                <a:solidFill>
                  <a:schemeClr val="bg2"/>
                </a:solidFill>
              </a:rPr>
              <a:t>Ataque CSRF</a:t>
            </a:r>
            <a:endParaRPr lang="pt-BR" b="1" dirty="0">
              <a:solidFill>
                <a:schemeClr val="bg2"/>
              </a:solidFill>
              <a:cs typeface="Tahoma" charset="0"/>
            </a:endParaRPr>
          </a:p>
        </p:txBody>
      </p:sp>
      <p:sp>
        <p:nvSpPr>
          <p:cNvPr id="2" name="Retângulo 1"/>
          <p:cNvSpPr/>
          <p:nvPr/>
        </p:nvSpPr>
        <p:spPr>
          <a:xfrm>
            <a:off x="743036" y="1030617"/>
            <a:ext cx="1079454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1" indent="-342900"/>
            <a:r>
              <a:rPr lang="pt-BR" b="1" dirty="0">
                <a:solidFill>
                  <a:schemeClr val="accent1">
                    <a:lumMod val="50000"/>
                  </a:schemeClr>
                </a:solidFill>
              </a:rPr>
              <a:t>Código malicioso em uma página que se aproveita da autenticação via cookie para tentar atacar outro site</a:t>
            </a:r>
          </a:p>
        </p:txBody>
      </p:sp>
      <p:sp>
        <p:nvSpPr>
          <p:cNvPr id="5" name="Espaço Reservado para Conteúdo 1"/>
          <p:cNvSpPr txBox="1">
            <a:spLocks/>
          </p:cNvSpPr>
          <p:nvPr/>
        </p:nvSpPr>
        <p:spPr>
          <a:xfrm>
            <a:off x="415676" y="1923452"/>
            <a:ext cx="10757647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/>
          </a:p>
          <a:p>
            <a:endParaRPr lang="pt-BR"/>
          </a:p>
          <a:p>
            <a:endParaRPr lang="pt-BR"/>
          </a:p>
          <a:p>
            <a:pPr marL="0" indent="0">
              <a:buFont typeface="Arial"/>
              <a:buNone/>
            </a:pPr>
            <a:endParaRPr lang="pt-BR" dirty="0"/>
          </a:p>
        </p:txBody>
      </p:sp>
      <p:grpSp>
        <p:nvGrpSpPr>
          <p:cNvPr id="10" name="Grupo 9"/>
          <p:cNvGrpSpPr/>
          <p:nvPr/>
        </p:nvGrpSpPr>
        <p:grpSpPr>
          <a:xfrm>
            <a:off x="337367" y="1588207"/>
            <a:ext cx="11652843" cy="3825954"/>
            <a:chOff x="337367" y="1480631"/>
            <a:chExt cx="11652843" cy="3825954"/>
          </a:xfrm>
        </p:grpSpPr>
        <p:pic>
          <p:nvPicPr>
            <p:cNvPr id="1028" name="Picture 4" descr="appliances, case, computer, computer tower, desktop, pc icon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70278" y="1480631"/>
              <a:ext cx="2372027" cy="23720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appliances, case, computer, computer tower, desktop, pc icon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17039" y="2934557"/>
              <a:ext cx="2372027" cy="23720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computer, laptop, mackbook, monitor, pc, portable, screen icon"/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7367" y="2271025"/>
              <a:ext cx="2652960" cy="26529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CaixaDeTexto 2"/>
            <p:cNvSpPr txBox="1"/>
            <p:nvPr/>
          </p:nvSpPr>
          <p:spPr>
            <a:xfrm>
              <a:off x="2902311" y="2185431"/>
              <a:ext cx="265598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800" b="1" dirty="0"/>
                <a:t>GET ataque.aspx</a:t>
              </a:r>
            </a:p>
          </p:txBody>
        </p:sp>
        <p:sp>
          <p:nvSpPr>
            <p:cNvPr id="12" name="CaixaDeTexto 11"/>
            <p:cNvSpPr txBox="1"/>
            <p:nvPr/>
          </p:nvSpPr>
          <p:spPr>
            <a:xfrm>
              <a:off x="2990327" y="3817102"/>
              <a:ext cx="53258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b="1" dirty="0"/>
                <a:t>&lt;</a:t>
              </a:r>
              <a:r>
                <a:rPr lang="pt-BR" b="1" dirty="0" err="1"/>
                <a:t>form</a:t>
              </a:r>
              <a:r>
                <a:rPr lang="pt-BR" b="1" dirty="0"/>
                <a:t> </a:t>
              </a:r>
              <a:r>
                <a:rPr lang="pt-BR" b="1" dirty="0" err="1"/>
                <a:t>action</a:t>
              </a:r>
              <a:r>
                <a:rPr lang="pt-BR" b="1" dirty="0"/>
                <a:t>=“http://domínio.com/EditarPerfil.asp”&gt;</a:t>
              </a:r>
            </a:p>
          </p:txBody>
        </p:sp>
        <p:sp>
          <p:nvSpPr>
            <p:cNvPr id="13" name="CaixaDeTexto 12"/>
            <p:cNvSpPr txBox="1"/>
            <p:nvPr/>
          </p:nvSpPr>
          <p:spPr>
            <a:xfrm>
              <a:off x="2902310" y="4584397"/>
              <a:ext cx="348518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800" b="1" dirty="0"/>
                <a:t>POST EditarPerfil.aspx</a:t>
              </a:r>
            </a:p>
          </p:txBody>
        </p:sp>
        <p:sp>
          <p:nvSpPr>
            <p:cNvPr id="14" name="CaixaDeTexto 13"/>
            <p:cNvSpPr txBox="1"/>
            <p:nvPr/>
          </p:nvSpPr>
          <p:spPr>
            <a:xfrm>
              <a:off x="9805125" y="3979984"/>
              <a:ext cx="218508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800" b="1" dirty="0"/>
                <a:t>Dominio.com</a:t>
              </a:r>
            </a:p>
          </p:txBody>
        </p:sp>
        <p:sp>
          <p:nvSpPr>
            <p:cNvPr id="4" name="Seta em curva para cima 3"/>
            <p:cNvSpPr/>
            <p:nvPr/>
          </p:nvSpPr>
          <p:spPr>
            <a:xfrm>
              <a:off x="3274508" y="2700991"/>
              <a:ext cx="2865798" cy="776522"/>
            </a:xfrm>
            <a:prstGeom prst="curvedUpArrow">
              <a:avLst>
                <a:gd name="adj1" fmla="val 25000"/>
                <a:gd name="adj2" fmla="val 69663"/>
                <a:gd name="adj3" fmla="val 56940"/>
              </a:avLst>
            </a:prstGeom>
            <a:solidFill>
              <a:schemeClr val="bg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16" name="Seta em curva para cima 15"/>
            <p:cNvSpPr/>
            <p:nvPr/>
          </p:nvSpPr>
          <p:spPr>
            <a:xfrm rot="10800000">
              <a:off x="2085424" y="1592540"/>
              <a:ext cx="2865798" cy="675173"/>
            </a:xfrm>
            <a:prstGeom prst="curvedUpArrow">
              <a:avLst>
                <a:gd name="adj1" fmla="val 25000"/>
                <a:gd name="adj2" fmla="val 69663"/>
                <a:gd name="adj3" fmla="val 56940"/>
              </a:avLst>
            </a:prstGeom>
            <a:solidFill>
              <a:schemeClr val="bg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8" name="Seta para a direita 7"/>
            <p:cNvSpPr/>
            <p:nvPr/>
          </p:nvSpPr>
          <p:spPr>
            <a:xfrm>
              <a:off x="2990328" y="4241594"/>
              <a:ext cx="5382524" cy="342803"/>
            </a:xfrm>
            <a:prstGeom prst="rightArrow">
              <a:avLst>
                <a:gd name="adj1" fmla="val 42155"/>
                <a:gd name="adj2" fmla="val 73536"/>
              </a:avLst>
            </a:prstGeom>
            <a:solidFill>
              <a:schemeClr val="bg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299548990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977343" y="447346"/>
            <a:ext cx="495308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3600" b="1" dirty="0" err="1">
                <a:solidFill>
                  <a:schemeClr val="bg2"/>
                </a:solidFill>
              </a:rPr>
              <a:t>Models</a:t>
            </a:r>
            <a:r>
              <a:rPr lang="pt-BR" sz="3600" b="1" dirty="0">
                <a:solidFill>
                  <a:schemeClr val="bg2"/>
                </a:solidFill>
              </a:rPr>
              <a:t> - Filtrando dados</a:t>
            </a:r>
            <a:endParaRPr lang="en-US" sz="3600" b="1" dirty="0">
              <a:solidFill>
                <a:schemeClr val="bg2"/>
              </a:solidFill>
            </a:endParaRPr>
          </a:p>
        </p:txBody>
      </p:sp>
      <p:sp>
        <p:nvSpPr>
          <p:cNvPr id="5" name="Espaço Reservado para Conteúdo 1"/>
          <p:cNvSpPr txBox="1">
            <a:spLocks/>
          </p:cNvSpPr>
          <p:nvPr/>
        </p:nvSpPr>
        <p:spPr>
          <a:xfrm>
            <a:off x="977343" y="1842246"/>
            <a:ext cx="9578598" cy="3361764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3600" b="1" dirty="0"/>
              <a:t>Construir um </a:t>
            </a:r>
            <a:r>
              <a:rPr lang="pt-BR" sz="3600" b="1" dirty="0" err="1"/>
              <a:t>Controller</a:t>
            </a:r>
            <a:r>
              <a:rPr lang="pt-BR" sz="3600" b="1" dirty="0"/>
              <a:t> para os restaurantes</a:t>
            </a:r>
          </a:p>
          <a:p>
            <a:r>
              <a:rPr lang="pt-BR" sz="3600" b="1" dirty="0"/>
              <a:t>Uma </a:t>
            </a:r>
            <a:r>
              <a:rPr lang="pt-BR" sz="3600" b="1" dirty="0" err="1"/>
              <a:t>view</a:t>
            </a:r>
            <a:r>
              <a:rPr lang="pt-BR" sz="3600" b="1" dirty="0"/>
              <a:t> para listar os restaurantes</a:t>
            </a:r>
          </a:p>
          <a:p>
            <a:r>
              <a:rPr lang="pt-BR" sz="3600" b="1" dirty="0"/>
              <a:t>Estratégias para filtrar os restaurantes por UF</a:t>
            </a:r>
          </a:p>
        </p:txBody>
      </p:sp>
      <p:grpSp>
        <p:nvGrpSpPr>
          <p:cNvPr id="8" name="Grupo 7"/>
          <p:cNvGrpSpPr/>
          <p:nvPr/>
        </p:nvGrpSpPr>
        <p:grpSpPr>
          <a:xfrm>
            <a:off x="1421096" y="4182034"/>
            <a:ext cx="8534400" cy="551330"/>
            <a:chOff x="1421096" y="3872753"/>
            <a:chExt cx="8534400" cy="551330"/>
          </a:xfrm>
        </p:grpSpPr>
        <p:sp>
          <p:nvSpPr>
            <p:cNvPr id="3" name="Retângulo de cantos arredondados 2"/>
            <p:cNvSpPr/>
            <p:nvPr/>
          </p:nvSpPr>
          <p:spPr>
            <a:xfrm>
              <a:off x="1421096" y="3872754"/>
              <a:ext cx="2743200" cy="55132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solidFill>
                    <a:schemeClr val="accent3">
                      <a:lumMod val="75000"/>
                    </a:schemeClr>
                  </a:solidFill>
                </a:rPr>
                <a:t>Via </a:t>
              </a:r>
              <a:r>
                <a:rPr lang="pt-BR" dirty="0" err="1">
                  <a:solidFill>
                    <a:schemeClr val="accent3">
                      <a:lumMod val="75000"/>
                    </a:schemeClr>
                  </a:solidFill>
                </a:rPr>
                <a:t>Querystring</a:t>
              </a:r>
              <a:endParaRPr lang="pt-BR" dirty="0">
                <a:solidFill>
                  <a:schemeClr val="accent3">
                    <a:lumMod val="75000"/>
                  </a:schemeClr>
                </a:solidFill>
              </a:endParaRPr>
            </a:p>
          </p:txBody>
        </p:sp>
        <p:sp>
          <p:nvSpPr>
            <p:cNvPr id="6" name="Retângulo de cantos arredondados 5"/>
            <p:cNvSpPr/>
            <p:nvPr/>
          </p:nvSpPr>
          <p:spPr>
            <a:xfrm>
              <a:off x="4316696" y="3872754"/>
              <a:ext cx="2743200" cy="55132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solidFill>
                    <a:schemeClr val="accent3">
                      <a:lumMod val="75000"/>
                    </a:schemeClr>
                  </a:solidFill>
                </a:rPr>
                <a:t>Via </a:t>
              </a:r>
              <a:r>
                <a:rPr lang="pt-BR" dirty="0" err="1">
                  <a:solidFill>
                    <a:schemeClr val="accent3">
                      <a:lumMod val="75000"/>
                    </a:schemeClr>
                  </a:solidFill>
                </a:rPr>
                <a:t>DropDown</a:t>
              </a:r>
              <a:r>
                <a:rPr lang="pt-BR" dirty="0">
                  <a:solidFill>
                    <a:schemeClr val="accent3">
                      <a:lumMod val="75000"/>
                    </a:schemeClr>
                  </a:solidFill>
                </a:rPr>
                <a:t> com POST</a:t>
              </a:r>
            </a:p>
          </p:txBody>
        </p:sp>
        <p:sp>
          <p:nvSpPr>
            <p:cNvPr id="7" name="Retângulo de cantos arredondados 6"/>
            <p:cNvSpPr/>
            <p:nvPr/>
          </p:nvSpPr>
          <p:spPr>
            <a:xfrm>
              <a:off x="7212296" y="3872753"/>
              <a:ext cx="2743200" cy="55133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solidFill>
                    <a:schemeClr val="accent3">
                      <a:lumMod val="75000"/>
                    </a:schemeClr>
                  </a:solidFill>
                </a:rPr>
                <a:t>Via </a:t>
              </a:r>
              <a:r>
                <a:rPr lang="pt-BR" dirty="0" err="1">
                  <a:solidFill>
                    <a:schemeClr val="accent3">
                      <a:lumMod val="75000"/>
                    </a:schemeClr>
                  </a:solidFill>
                </a:rPr>
                <a:t>DropDown</a:t>
              </a:r>
              <a:r>
                <a:rPr lang="pt-BR" dirty="0">
                  <a:solidFill>
                    <a:schemeClr val="accent3">
                      <a:lumMod val="75000"/>
                    </a:schemeClr>
                  </a:solidFill>
                </a:rPr>
                <a:t> com GET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1964909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upo 12"/>
          <p:cNvGrpSpPr/>
          <p:nvPr/>
        </p:nvGrpSpPr>
        <p:grpSpPr>
          <a:xfrm>
            <a:off x="5876365" y="0"/>
            <a:ext cx="6315635" cy="6858000"/>
            <a:chOff x="5876365" y="0"/>
            <a:chExt cx="6315635" cy="6858000"/>
          </a:xfrm>
        </p:grpSpPr>
        <p:sp>
          <p:nvSpPr>
            <p:cNvPr id="4" name="Retângulo 3"/>
            <p:cNvSpPr/>
            <p:nvPr/>
          </p:nvSpPr>
          <p:spPr>
            <a:xfrm>
              <a:off x="5876365" y="0"/>
              <a:ext cx="6315635" cy="685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" name="Espaço Reservado para Conteúdo 1"/>
            <p:cNvSpPr txBox="1">
              <a:spLocks/>
            </p:cNvSpPr>
            <p:nvPr/>
          </p:nvSpPr>
          <p:spPr>
            <a:xfrm>
              <a:off x="6454588" y="1157114"/>
              <a:ext cx="4904993" cy="4861528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pt-BR" b="1" dirty="0">
                  <a:solidFill>
                    <a:schemeClr val="tx2"/>
                  </a:solidFill>
                </a:rPr>
                <a:t>A requisição é enviada com os pares chave/valor do formulário para o </a:t>
              </a:r>
              <a:r>
                <a:rPr lang="pt-BR" b="1" dirty="0" err="1">
                  <a:solidFill>
                    <a:schemeClr val="tx2"/>
                  </a:solidFill>
                </a:rPr>
                <a:t>DefaultModelBinder</a:t>
              </a:r>
              <a:r>
                <a:rPr lang="pt-BR" b="1" dirty="0">
                  <a:solidFill>
                    <a:schemeClr val="tx2"/>
                  </a:solidFill>
                </a:rPr>
                <a:t> do asp.net </a:t>
              </a:r>
              <a:r>
                <a:rPr lang="pt-BR" b="1" dirty="0" err="1">
                  <a:solidFill>
                    <a:schemeClr val="tx2"/>
                  </a:solidFill>
                </a:rPr>
                <a:t>mvc</a:t>
              </a:r>
              <a:r>
                <a:rPr lang="pt-BR" b="1" dirty="0">
                  <a:solidFill>
                    <a:schemeClr val="tx2"/>
                  </a:solidFill>
                </a:rPr>
                <a:t> que tenta recriar os parâmetros esperados na assinatura da </a:t>
              </a:r>
              <a:r>
                <a:rPr lang="pt-BR" b="1" dirty="0" err="1">
                  <a:solidFill>
                    <a:schemeClr val="tx2"/>
                  </a:solidFill>
                </a:rPr>
                <a:t>action</a:t>
              </a:r>
              <a:r>
                <a:rPr lang="pt-BR" b="1" dirty="0">
                  <a:solidFill>
                    <a:schemeClr val="tx2"/>
                  </a:solidFill>
                </a:rPr>
                <a:t> a partir dos dados enviados.</a:t>
              </a:r>
            </a:p>
            <a:p>
              <a:endParaRPr lang="pt-BR" b="1" dirty="0">
                <a:solidFill>
                  <a:schemeClr val="tx2"/>
                </a:solidFill>
              </a:endParaRPr>
            </a:p>
            <a:p>
              <a:endParaRPr lang="pt-BR" b="1" dirty="0">
                <a:solidFill>
                  <a:schemeClr val="tx2"/>
                </a:solidFill>
              </a:endParaRPr>
            </a:p>
            <a:p>
              <a:endParaRPr lang="pt-BR" b="1" dirty="0">
                <a:solidFill>
                  <a:schemeClr val="tx2"/>
                </a:solidFill>
              </a:endParaRPr>
            </a:p>
            <a:p>
              <a:pPr marL="0" indent="0">
                <a:buFont typeface="Arial"/>
                <a:buNone/>
              </a:pPr>
              <a:endParaRPr lang="pt-BR" b="1" dirty="0">
                <a:solidFill>
                  <a:schemeClr val="tx2"/>
                </a:solidFill>
              </a:endParaRPr>
            </a:p>
          </p:txBody>
        </p:sp>
      </p:grpSp>
      <p:sp>
        <p:nvSpPr>
          <p:cNvPr id="55" name="Title 1"/>
          <p:cNvSpPr txBox="1">
            <a:spLocks/>
          </p:cNvSpPr>
          <p:nvPr/>
        </p:nvSpPr>
        <p:spPr bwMode="auto">
          <a:xfrm>
            <a:off x="457199" y="159541"/>
            <a:ext cx="7629815" cy="10401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lnSpc>
                <a:spcPct val="80000"/>
              </a:lnSpc>
            </a:pPr>
            <a:r>
              <a:rPr lang="pt-BR" sz="3600" b="1" dirty="0" err="1">
                <a:solidFill>
                  <a:schemeClr val="bg2"/>
                </a:solidFill>
              </a:rPr>
              <a:t>Model</a:t>
            </a:r>
            <a:r>
              <a:rPr lang="pt-BR" sz="3600" b="1" dirty="0">
                <a:solidFill>
                  <a:schemeClr val="bg2"/>
                </a:solidFill>
              </a:rPr>
              <a:t> </a:t>
            </a:r>
            <a:r>
              <a:rPr lang="pt-BR" sz="3600" b="1" dirty="0" err="1">
                <a:solidFill>
                  <a:schemeClr val="bg2"/>
                </a:solidFill>
              </a:rPr>
              <a:t>Binding</a:t>
            </a:r>
            <a:r>
              <a:rPr lang="pt-BR" sz="3600" b="1" dirty="0">
                <a:solidFill>
                  <a:schemeClr val="bg2"/>
                </a:solidFill>
              </a:rPr>
              <a:t> - </a:t>
            </a:r>
            <a:r>
              <a:rPr lang="pt-BR" sz="3600" b="1" dirty="0" err="1">
                <a:solidFill>
                  <a:schemeClr val="bg2"/>
                </a:solidFill>
              </a:rPr>
              <a:t>DefaultModelBinder</a:t>
            </a:r>
            <a:endParaRPr lang="pt-BR" b="1" dirty="0">
              <a:solidFill>
                <a:schemeClr val="bg2"/>
              </a:solidFill>
              <a:cs typeface="Tahoma" charset="0"/>
            </a:endParaRPr>
          </a:p>
        </p:txBody>
      </p:sp>
      <p:sp>
        <p:nvSpPr>
          <p:cNvPr id="5" name="Espaço Reservado para Conteúdo 1"/>
          <p:cNvSpPr txBox="1">
            <a:spLocks/>
          </p:cNvSpPr>
          <p:nvPr/>
        </p:nvSpPr>
        <p:spPr>
          <a:xfrm>
            <a:off x="457199" y="1199698"/>
            <a:ext cx="11604812" cy="4926465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/>
          </a:p>
          <a:p>
            <a:endParaRPr lang="pt-BR"/>
          </a:p>
          <a:p>
            <a:endParaRPr lang="pt-BR"/>
          </a:p>
          <a:p>
            <a:pPr marL="0" indent="0">
              <a:buFont typeface="Arial"/>
              <a:buNone/>
            </a:pPr>
            <a:endParaRPr lang="pt-BR" dirty="0"/>
          </a:p>
        </p:txBody>
      </p:sp>
      <p:sp>
        <p:nvSpPr>
          <p:cNvPr id="6" name="Espaço Reservado para Conteúdo 1"/>
          <p:cNvSpPr txBox="1">
            <a:spLocks/>
          </p:cNvSpPr>
          <p:nvPr/>
        </p:nvSpPr>
        <p:spPr>
          <a:xfrm>
            <a:off x="537881" y="1157114"/>
            <a:ext cx="5208496" cy="486152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b="1" dirty="0">
                <a:solidFill>
                  <a:schemeClr val="tx2"/>
                </a:solidFill>
              </a:rPr>
              <a:t>Para enviar alterações preenchidas em formulários é mais comum e seguro utilizar o método POST.</a:t>
            </a:r>
          </a:p>
        </p:txBody>
      </p:sp>
    </p:spTree>
    <p:extLst>
      <p:ext uri="{BB962C8B-B14F-4D97-AF65-F5344CB8AC3E}">
        <p14:creationId xmlns:p14="http://schemas.microsoft.com/office/powerpoint/2010/main" val="50730103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o 9"/>
          <p:cNvGrpSpPr/>
          <p:nvPr/>
        </p:nvGrpSpPr>
        <p:grpSpPr>
          <a:xfrm>
            <a:off x="3792070" y="-5696"/>
            <a:ext cx="4464423" cy="6858000"/>
            <a:chOff x="3792070" y="-5696"/>
            <a:chExt cx="4464423" cy="6858000"/>
          </a:xfrm>
        </p:grpSpPr>
        <p:sp>
          <p:nvSpPr>
            <p:cNvPr id="12" name="Retângulo 11"/>
            <p:cNvSpPr/>
            <p:nvPr/>
          </p:nvSpPr>
          <p:spPr>
            <a:xfrm>
              <a:off x="3792070" y="-5696"/>
              <a:ext cx="4464423" cy="685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" name="CaixaDeTexto 2"/>
            <p:cNvSpPr txBox="1"/>
            <p:nvPr/>
          </p:nvSpPr>
          <p:spPr>
            <a:xfrm>
              <a:off x="4028324" y="1289940"/>
              <a:ext cx="4086045" cy="39703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800" b="1" dirty="0">
                  <a:solidFill>
                    <a:schemeClr val="tx2"/>
                  </a:solidFill>
                </a:rPr>
                <a:t>O </a:t>
              </a:r>
              <a:r>
                <a:rPr lang="pt-BR" sz="2800" b="1" dirty="0" err="1">
                  <a:solidFill>
                    <a:schemeClr val="tx2"/>
                  </a:solidFill>
                </a:rPr>
                <a:t>DefaultModelBinder</a:t>
              </a:r>
              <a:r>
                <a:rPr lang="pt-BR" sz="2800" b="1" dirty="0">
                  <a:solidFill>
                    <a:schemeClr val="tx2"/>
                  </a:solidFill>
                </a:rPr>
                <a:t> irá mapear o POST do formulário para o parâmetro “</a:t>
              </a:r>
              <a:r>
                <a:rPr lang="pt-BR" sz="2800" b="1" dirty="0" err="1">
                  <a:solidFill>
                    <a:schemeClr val="tx2"/>
                  </a:solidFill>
                </a:rPr>
                <a:t>novaCritica</a:t>
              </a:r>
              <a:r>
                <a:rPr lang="pt-BR" sz="2800" b="1" dirty="0">
                  <a:solidFill>
                    <a:schemeClr val="tx2"/>
                  </a:solidFill>
                </a:rPr>
                <a:t>” da </a:t>
              </a:r>
              <a:r>
                <a:rPr lang="pt-BR" sz="2800" b="1" dirty="0" err="1">
                  <a:solidFill>
                    <a:schemeClr val="tx2"/>
                  </a:solidFill>
                </a:rPr>
                <a:t>action</a:t>
              </a:r>
              <a:r>
                <a:rPr lang="pt-BR" sz="2800" b="1" dirty="0">
                  <a:solidFill>
                    <a:schemeClr val="tx2"/>
                  </a:solidFill>
                </a:rPr>
                <a:t> “Criar” no </a:t>
              </a:r>
              <a:r>
                <a:rPr lang="pt-BR" sz="2800" b="1" dirty="0" err="1">
                  <a:solidFill>
                    <a:schemeClr val="tx2"/>
                  </a:solidFill>
                </a:rPr>
                <a:t>controller</a:t>
              </a:r>
              <a:r>
                <a:rPr lang="pt-BR" sz="2800" b="1" dirty="0">
                  <a:solidFill>
                    <a:schemeClr val="tx2"/>
                  </a:solidFill>
                </a:rPr>
                <a:t> Critica através da ligação </a:t>
              </a:r>
            </a:p>
            <a:p>
              <a:r>
                <a:rPr lang="pt-BR" sz="2400" dirty="0">
                  <a:solidFill>
                    <a:srgbClr val="FF7900"/>
                  </a:solidFill>
                </a:rPr>
                <a:t>(nome do input -&gt; nome da propriedade)</a:t>
              </a:r>
            </a:p>
          </p:txBody>
        </p:sp>
      </p:grpSp>
      <p:sp>
        <p:nvSpPr>
          <p:cNvPr id="55" name="Title 1"/>
          <p:cNvSpPr txBox="1">
            <a:spLocks/>
          </p:cNvSpPr>
          <p:nvPr/>
        </p:nvSpPr>
        <p:spPr bwMode="auto">
          <a:xfrm>
            <a:off x="426325" y="175077"/>
            <a:ext cx="7629815" cy="10401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lnSpc>
                <a:spcPct val="80000"/>
              </a:lnSpc>
            </a:pPr>
            <a:r>
              <a:rPr lang="pt-BR" sz="3600" b="1" dirty="0" err="1">
                <a:solidFill>
                  <a:schemeClr val="bg2"/>
                </a:solidFill>
              </a:rPr>
              <a:t>Model</a:t>
            </a:r>
            <a:r>
              <a:rPr lang="pt-BR" sz="3600" b="1" dirty="0">
                <a:solidFill>
                  <a:schemeClr val="bg2"/>
                </a:solidFill>
              </a:rPr>
              <a:t> </a:t>
            </a:r>
            <a:r>
              <a:rPr lang="pt-BR" sz="3600" b="1" dirty="0" err="1">
                <a:solidFill>
                  <a:schemeClr val="bg2"/>
                </a:solidFill>
              </a:rPr>
              <a:t>Binding</a:t>
            </a:r>
            <a:r>
              <a:rPr lang="pt-BR" sz="3600" b="1" dirty="0">
                <a:solidFill>
                  <a:schemeClr val="bg2"/>
                </a:solidFill>
              </a:rPr>
              <a:t> - </a:t>
            </a:r>
            <a:r>
              <a:rPr lang="pt-BR" sz="3600" b="1" dirty="0" err="1">
                <a:solidFill>
                  <a:schemeClr val="bg2"/>
                </a:solidFill>
              </a:rPr>
              <a:t>DefaultModelBinder</a:t>
            </a:r>
            <a:endParaRPr lang="pt-BR" b="1" dirty="0">
              <a:solidFill>
                <a:schemeClr val="bg2"/>
              </a:solidFill>
              <a:cs typeface="Tahoma" charset="0"/>
            </a:endParaRPr>
          </a:p>
        </p:txBody>
      </p:sp>
      <p:sp>
        <p:nvSpPr>
          <p:cNvPr id="7" name="Espaço Reservado para Conteúdo 1"/>
          <p:cNvSpPr txBox="1">
            <a:spLocks/>
          </p:cNvSpPr>
          <p:nvPr/>
        </p:nvSpPr>
        <p:spPr>
          <a:xfrm>
            <a:off x="443143" y="1196789"/>
            <a:ext cx="3443057" cy="4706470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b="1" dirty="0">
                <a:solidFill>
                  <a:schemeClr val="tx2"/>
                </a:solidFill>
              </a:rPr>
              <a:t>Demo: </a:t>
            </a:r>
          </a:p>
          <a:p>
            <a:pPr marL="0" indent="0">
              <a:buNone/>
            </a:pPr>
            <a:r>
              <a:rPr lang="pt-BR" b="1" dirty="0">
                <a:solidFill>
                  <a:schemeClr val="tx2"/>
                </a:solidFill>
              </a:rPr>
              <a:t>Criar um link no nome do restaurante para ver os detalhes </a:t>
            </a:r>
          </a:p>
          <a:p>
            <a:pPr marL="0" indent="0">
              <a:buNone/>
            </a:pPr>
            <a:r>
              <a:rPr lang="pt-BR" sz="2800" dirty="0">
                <a:solidFill>
                  <a:srgbClr val="FF7900"/>
                </a:solidFill>
              </a:rPr>
              <a:t>(endereço e link para nova crítica)</a:t>
            </a:r>
            <a:endParaRPr lang="pt-BR" dirty="0">
              <a:solidFill>
                <a:srgbClr val="FF7900"/>
              </a:solidFill>
            </a:endParaRPr>
          </a:p>
          <a:p>
            <a:endParaRPr lang="pt-BR" dirty="0">
              <a:solidFill>
                <a:schemeClr val="tx2"/>
              </a:solidFill>
            </a:endParaRPr>
          </a:p>
          <a:p>
            <a:pPr marL="0" indent="0">
              <a:buFont typeface="Arial"/>
              <a:buNone/>
            </a:pPr>
            <a:endParaRPr lang="pt-BR" dirty="0">
              <a:solidFill>
                <a:schemeClr val="tx2"/>
              </a:solidFill>
            </a:endParaRPr>
          </a:p>
        </p:txBody>
      </p:sp>
      <p:sp>
        <p:nvSpPr>
          <p:cNvPr id="4" name="CaixaDeTexto 3"/>
          <p:cNvSpPr txBox="1"/>
          <p:nvPr/>
        </p:nvSpPr>
        <p:spPr>
          <a:xfrm>
            <a:off x="8379377" y="1289940"/>
            <a:ext cx="354347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tx2"/>
                </a:solidFill>
              </a:rPr>
              <a:t>Irá mapear também o parâmetro </a:t>
            </a:r>
            <a:r>
              <a:rPr lang="pt-BR" sz="3200" b="1" dirty="0" err="1">
                <a:solidFill>
                  <a:schemeClr val="tx2"/>
                </a:solidFill>
              </a:rPr>
              <a:t>IdRestaurante</a:t>
            </a:r>
            <a:r>
              <a:rPr lang="pt-BR" sz="3200" b="1" dirty="0">
                <a:solidFill>
                  <a:schemeClr val="tx2"/>
                </a:solidFill>
              </a:rPr>
              <a:t> com o parâmetro da </a:t>
            </a:r>
            <a:r>
              <a:rPr lang="pt-BR" sz="3200" b="1" dirty="0" err="1">
                <a:solidFill>
                  <a:schemeClr val="tx2"/>
                </a:solidFill>
              </a:rPr>
              <a:t>querystring</a:t>
            </a:r>
            <a:r>
              <a:rPr lang="pt-BR" sz="3200" b="1" dirty="0">
                <a:solidFill>
                  <a:schemeClr val="tx2"/>
                </a:solidFill>
              </a:rPr>
              <a:t> </a:t>
            </a:r>
            <a:r>
              <a:rPr lang="pt-BR" sz="3200" b="1" dirty="0" err="1">
                <a:solidFill>
                  <a:schemeClr val="tx2"/>
                </a:solidFill>
              </a:rPr>
              <a:t>IdRestaurante</a:t>
            </a:r>
            <a:r>
              <a:rPr lang="pt-BR" sz="3200" b="1" dirty="0">
                <a:solidFill>
                  <a:schemeClr val="tx2"/>
                </a:solidFill>
              </a:rPr>
              <a:t> pelo nome</a:t>
            </a:r>
          </a:p>
          <a:p>
            <a:endParaRPr lang="pt-BR" sz="3200" dirty="0"/>
          </a:p>
        </p:txBody>
      </p:sp>
    </p:spTree>
    <p:extLst>
      <p:ext uri="{BB962C8B-B14F-4D97-AF65-F5344CB8AC3E}">
        <p14:creationId xmlns:p14="http://schemas.microsoft.com/office/powerpoint/2010/main" val="396032445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4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1"/>
          <p:cNvSpPr txBox="1">
            <a:spLocks/>
          </p:cNvSpPr>
          <p:nvPr/>
        </p:nvSpPr>
        <p:spPr bwMode="auto">
          <a:xfrm>
            <a:off x="457199" y="159541"/>
            <a:ext cx="5496399" cy="10401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lnSpc>
                <a:spcPct val="80000"/>
              </a:lnSpc>
            </a:pPr>
            <a:r>
              <a:rPr lang="pt-BR" sz="3600" b="1" dirty="0">
                <a:solidFill>
                  <a:srgbClr val="FF7900"/>
                </a:solidFill>
              </a:rPr>
              <a:t>Validação com </a:t>
            </a:r>
            <a:r>
              <a:rPr lang="pt-BR" sz="3600" b="1" dirty="0" err="1">
                <a:solidFill>
                  <a:srgbClr val="FF7900"/>
                </a:solidFill>
              </a:rPr>
              <a:t>Annotations</a:t>
            </a:r>
            <a:endParaRPr lang="pt-BR" b="1" dirty="0">
              <a:solidFill>
                <a:srgbClr val="FF7900"/>
              </a:solidFill>
              <a:cs typeface="Tahoma" charset="0"/>
            </a:endParaRPr>
          </a:p>
        </p:txBody>
      </p:sp>
      <p:sp>
        <p:nvSpPr>
          <p:cNvPr id="5" name="Espaço Reservado para Conteúdo 1"/>
          <p:cNvSpPr txBox="1">
            <a:spLocks/>
          </p:cNvSpPr>
          <p:nvPr/>
        </p:nvSpPr>
        <p:spPr>
          <a:xfrm>
            <a:off x="457199" y="1600200"/>
            <a:ext cx="10757647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>
              <a:solidFill>
                <a:schemeClr val="bg1"/>
              </a:solidFill>
            </a:endParaRPr>
          </a:p>
          <a:p>
            <a:endParaRPr lang="pt-BR">
              <a:solidFill>
                <a:schemeClr val="bg1"/>
              </a:solidFill>
            </a:endParaRPr>
          </a:p>
          <a:p>
            <a:endParaRPr lang="pt-BR">
              <a:solidFill>
                <a:schemeClr val="bg1"/>
              </a:solidFill>
            </a:endParaRPr>
          </a:p>
          <a:p>
            <a:pPr marL="0" indent="0">
              <a:buFont typeface="Arial"/>
              <a:buNone/>
            </a:pP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2" name="CaixaDeTexto 1"/>
          <p:cNvSpPr txBox="1"/>
          <p:nvPr/>
        </p:nvSpPr>
        <p:spPr>
          <a:xfrm>
            <a:off x="6469206" y="1198954"/>
            <a:ext cx="5496399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0E4582"/>
                </a:solidFill>
              </a:rPr>
              <a:t>A Validação pode ser configurada para ser executada no </a:t>
            </a:r>
            <a:r>
              <a:rPr lang="pt-BR" sz="3200" dirty="0" err="1">
                <a:solidFill>
                  <a:srgbClr val="0E4582"/>
                </a:solidFill>
              </a:rPr>
              <a:t>client</a:t>
            </a:r>
            <a:r>
              <a:rPr lang="pt-BR" sz="3200" dirty="0">
                <a:solidFill>
                  <a:srgbClr val="0E4582"/>
                </a:solidFill>
              </a:rPr>
              <a:t> ou no server pelas chaves </a:t>
            </a:r>
            <a:r>
              <a:rPr lang="pt-BR" sz="3200" dirty="0" err="1">
                <a:solidFill>
                  <a:srgbClr val="0E4582"/>
                </a:solidFill>
              </a:rPr>
              <a:t>ClientValidationEnabled</a:t>
            </a:r>
            <a:r>
              <a:rPr lang="pt-BR" sz="3200" dirty="0">
                <a:solidFill>
                  <a:srgbClr val="0E4582"/>
                </a:solidFill>
              </a:rPr>
              <a:t> + </a:t>
            </a:r>
            <a:r>
              <a:rPr lang="pt-BR" sz="3200" dirty="0" err="1">
                <a:solidFill>
                  <a:srgbClr val="0E4582"/>
                </a:solidFill>
              </a:rPr>
              <a:t>UnobtrusiveJavaScriptEnabled</a:t>
            </a:r>
            <a:r>
              <a:rPr lang="pt-BR" sz="3200" dirty="0">
                <a:solidFill>
                  <a:srgbClr val="0E4582"/>
                </a:solidFill>
              </a:rPr>
              <a:t> no </a:t>
            </a:r>
            <a:r>
              <a:rPr lang="pt-BR" sz="3200" dirty="0" err="1">
                <a:solidFill>
                  <a:srgbClr val="0E4582"/>
                </a:solidFill>
              </a:rPr>
              <a:t>web.config</a:t>
            </a:r>
            <a:endParaRPr lang="pt-BR" sz="3200" dirty="0">
              <a:solidFill>
                <a:srgbClr val="0E458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3200" dirty="0">
              <a:solidFill>
                <a:srgbClr val="0E4582"/>
              </a:solidFill>
            </a:endParaRPr>
          </a:p>
        </p:txBody>
      </p:sp>
      <p:grpSp>
        <p:nvGrpSpPr>
          <p:cNvPr id="6" name="Grupo 5"/>
          <p:cNvGrpSpPr/>
          <p:nvPr/>
        </p:nvGrpSpPr>
        <p:grpSpPr>
          <a:xfrm>
            <a:off x="457199" y="1198954"/>
            <a:ext cx="5257801" cy="4664270"/>
            <a:chOff x="457199" y="1198954"/>
            <a:chExt cx="5257801" cy="4664270"/>
          </a:xfrm>
        </p:grpSpPr>
        <p:sp>
          <p:nvSpPr>
            <p:cNvPr id="7" name="Espaço Reservado para Conteúdo 1"/>
            <p:cNvSpPr txBox="1">
              <a:spLocks/>
            </p:cNvSpPr>
            <p:nvPr/>
          </p:nvSpPr>
          <p:spPr>
            <a:xfrm>
              <a:off x="457199" y="1198954"/>
              <a:ext cx="5257801" cy="2874368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pt-BR" sz="3600" dirty="0" err="1">
                  <a:solidFill>
                    <a:schemeClr val="bg1"/>
                  </a:solidFill>
                </a:rPr>
                <a:t>Annotations</a:t>
              </a:r>
              <a:r>
                <a:rPr lang="pt-BR" sz="3600" dirty="0">
                  <a:solidFill>
                    <a:schemeClr val="bg1"/>
                  </a:solidFill>
                </a:rPr>
                <a:t> são </a:t>
              </a:r>
              <a:r>
                <a:rPr lang="pt-BR" sz="3600" dirty="0" err="1">
                  <a:solidFill>
                    <a:schemeClr val="bg1"/>
                  </a:solidFill>
                </a:rPr>
                <a:t>CustomAttributes</a:t>
              </a:r>
              <a:r>
                <a:rPr lang="pt-BR" sz="3600" dirty="0">
                  <a:solidFill>
                    <a:schemeClr val="bg1"/>
                  </a:solidFill>
                </a:rPr>
                <a:t> utilizados pelo MVC para construir a validação automática dos campos:</a:t>
              </a:r>
            </a:p>
            <a:p>
              <a:endParaRPr lang="pt-BR" dirty="0">
                <a:solidFill>
                  <a:schemeClr val="bg1"/>
                </a:solidFill>
              </a:endParaRPr>
            </a:p>
            <a:p>
              <a:endParaRPr lang="pt-BR" dirty="0">
                <a:solidFill>
                  <a:schemeClr val="bg1"/>
                </a:solidFill>
              </a:endParaRPr>
            </a:p>
            <a:p>
              <a:endParaRPr lang="pt-BR" dirty="0">
                <a:solidFill>
                  <a:schemeClr val="bg1"/>
                </a:solidFill>
              </a:endParaRPr>
            </a:p>
            <a:p>
              <a:pPr marL="0" indent="0">
                <a:buFont typeface="Arial"/>
                <a:buNone/>
              </a:pPr>
              <a:endParaRPr lang="pt-BR" dirty="0">
                <a:solidFill>
                  <a:schemeClr val="bg1"/>
                </a:solidFill>
              </a:endParaRPr>
            </a:p>
          </p:txBody>
        </p:sp>
        <p:sp>
          <p:nvSpPr>
            <p:cNvPr id="3" name="Retângulo de cantos arredondados 2"/>
            <p:cNvSpPr/>
            <p:nvPr/>
          </p:nvSpPr>
          <p:spPr>
            <a:xfrm>
              <a:off x="1075764" y="4336261"/>
              <a:ext cx="3644154" cy="632012"/>
            </a:xfrm>
            <a:prstGeom prst="roundRect">
              <a:avLst>
                <a:gd name="adj" fmla="val 40071"/>
              </a:avLst>
            </a:prstGeom>
            <a:solidFill>
              <a:schemeClr val="tx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000" b="1" dirty="0" err="1">
                  <a:solidFill>
                    <a:srgbClr val="FF7900"/>
                  </a:solidFill>
                </a:rPr>
                <a:t>Required</a:t>
              </a:r>
              <a:r>
                <a:rPr lang="pt-BR" sz="2000" b="1" dirty="0">
                  <a:solidFill>
                    <a:srgbClr val="FF7900"/>
                  </a:solidFill>
                </a:rPr>
                <a:t> </a:t>
              </a:r>
              <a:r>
                <a:rPr lang="pt-BR" b="1" dirty="0">
                  <a:solidFill>
                    <a:srgbClr val="FF7900"/>
                  </a:solidFill>
                </a:rPr>
                <a:t> </a:t>
              </a:r>
              <a:r>
                <a:rPr lang="pt-BR" dirty="0">
                  <a:solidFill>
                    <a:srgbClr val="0E4582"/>
                  </a:solidFill>
                </a:rPr>
                <a:t> </a:t>
              </a:r>
              <a:r>
                <a:rPr lang="pt-BR" dirty="0">
                  <a:solidFill>
                    <a:schemeClr val="accent3">
                      <a:lumMod val="75000"/>
                    </a:schemeClr>
                  </a:solidFill>
                </a:rPr>
                <a:t>(Campo Obrigatório)</a:t>
              </a:r>
            </a:p>
          </p:txBody>
        </p:sp>
        <p:sp>
          <p:nvSpPr>
            <p:cNvPr id="8" name="Retângulo de cantos arredondados 7"/>
            <p:cNvSpPr/>
            <p:nvPr/>
          </p:nvSpPr>
          <p:spPr>
            <a:xfrm>
              <a:off x="1075764" y="5231212"/>
              <a:ext cx="3644154" cy="632012"/>
            </a:xfrm>
            <a:prstGeom prst="roundRect">
              <a:avLst>
                <a:gd name="adj" fmla="val 40071"/>
              </a:avLst>
            </a:prstGeom>
            <a:solidFill>
              <a:schemeClr val="tx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400" b="1" dirty="0">
                  <a:solidFill>
                    <a:srgbClr val="FF7900"/>
                  </a:solidFill>
                </a:rPr>
                <a:t>Range</a:t>
              </a:r>
              <a:r>
                <a:rPr lang="pt-BR" b="1" dirty="0">
                  <a:solidFill>
                    <a:srgbClr val="FF7900"/>
                  </a:solidFill>
                </a:rPr>
                <a:t> </a:t>
              </a:r>
              <a:r>
                <a:rPr lang="pt-BR" dirty="0">
                  <a:solidFill>
                    <a:srgbClr val="0E4582"/>
                  </a:solidFill>
                </a:rPr>
                <a:t> </a:t>
              </a:r>
              <a:r>
                <a:rPr lang="pt-BR" dirty="0">
                  <a:solidFill>
                    <a:schemeClr val="accent3">
                      <a:lumMod val="75000"/>
                    </a:schemeClr>
                  </a:solidFill>
                </a:rPr>
                <a:t>(Intervalo)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901655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1"/>
          <p:cNvSpPr txBox="1">
            <a:spLocks/>
          </p:cNvSpPr>
          <p:nvPr/>
        </p:nvSpPr>
        <p:spPr bwMode="auto">
          <a:xfrm>
            <a:off x="457199" y="163543"/>
            <a:ext cx="10464086" cy="10401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lnSpc>
                <a:spcPct val="80000"/>
              </a:lnSpc>
            </a:pPr>
            <a:r>
              <a:rPr lang="pt-BR" sz="3600" b="1" dirty="0">
                <a:solidFill>
                  <a:schemeClr val="bg2"/>
                </a:solidFill>
              </a:rPr>
              <a:t>Validações Customizadas </a:t>
            </a:r>
          </a:p>
          <a:p>
            <a:pPr>
              <a:lnSpc>
                <a:spcPct val="80000"/>
              </a:lnSpc>
            </a:pPr>
            <a:r>
              <a:rPr lang="pt-BR" sz="2800" dirty="0">
                <a:solidFill>
                  <a:schemeClr val="bg2"/>
                </a:solidFill>
              </a:rPr>
              <a:t>(Server </a:t>
            </a:r>
            <a:r>
              <a:rPr lang="pt-BR" sz="2800" dirty="0" err="1">
                <a:solidFill>
                  <a:schemeClr val="bg2"/>
                </a:solidFill>
              </a:rPr>
              <a:t>Side</a:t>
            </a:r>
            <a:r>
              <a:rPr lang="pt-BR" sz="2800" dirty="0">
                <a:solidFill>
                  <a:schemeClr val="bg2"/>
                </a:solidFill>
              </a:rPr>
              <a:t>)</a:t>
            </a:r>
            <a:endParaRPr lang="pt-BR" sz="2800" dirty="0">
              <a:solidFill>
                <a:schemeClr val="bg2"/>
              </a:solidFill>
              <a:cs typeface="Tahoma" charset="0"/>
            </a:endParaRPr>
          </a:p>
        </p:txBody>
      </p:sp>
      <p:sp>
        <p:nvSpPr>
          <p:cNvPr id="5" name="Espaço Reservado para Conteúdo 1"/>
          <p:cNvSpPr txBox="1">
            <a:spLocks/>
          </p:cNvSpPr>
          <p:nvPr/>
        </p:nvSpPr>
        <p:spPr>
          <a:xfrm>
            <a:off x="457199" y="1600200"/>
            <a:ext cx="10757647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/>
          </a:p>
          <a:p>
            <a:endParaRPr lang="pt-BR"/>
          </a:p>
          <a:p>
            <a:endParaRPr lang="pt-BR"/>
          </a:p>
          <a:p>
            <a:pPr marL="0" indent="0">
              <a:buFont typeface="Arial"/>
              <a:buNone/>
            </a:pPr>
            <a:endParaRPr lang="pt-BR" dirty="0"/>
          </a:p>
        </p:txBody>
      </p:sp>
      <p:sp>
        <p:nvSpPr>
          <p:cNvPr id="2" name="CaixaDeTexto 1"/>
          <p:cNvSpPr txBox="1"/>
          <p:nvPr/>
        </p:nvSpPr>
        <p:spPr>
          <a:xfrm>
            <a:off x="6339348" y="1199698"/>
            <a:ext cx="55075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600" dirty="0">
                <a:solidFill>
                  <a:schemeClr val="bg1"/>
                </a:solidFill>
              </a:rPr>
              <a:t>Validações não associadas a propriedades são consideradas validações no nível do </a:t>
            </a:r>
            <a:r>
              <a:rPr lang="pt-BR" sz="3600" dirty="0" err="1">
                <a:solidFill>
                  <a:schemeClr val="bg1"/>
                </a:solidFill>
              </a:rPr>
              <a:t>Model</a:t>
            </a:r>
            <a:r>
              <a:rPr lang="pt-BR" sz="3600" dirty="0">
                <a:solidFill>
                  <a:schemeClr val="bg1"/>
                </a:solidFill>
              </a:rPr>
              <a:t> e são exibidas apenas no </a:t>
            </a:r>
            <a:r>
              <a:rPr lang="pt-BR" sz="3600" dirty="0" err="1">
                <a:solidFill>
                  <a:schemeClr val="bg1"/>
                </a:solidFill>
              </a:rPr>
              <a:t>ValidationSummary</a:t>
            </a:r>
            <a:r>
              <a:rPr lang="pt-BR" sz="3600" dirty="0">
                <a:solidFill>
                  <a:schemeClr val="bg1"/>
                </a:solidFill>
              </a:rPr>
              <a:t>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600" dirty="0">
              <a:solidFill>
                <a:schemeClr val="bg1"/>
              </a:solidFill>
            </a:endParaRPr>
          </a:p>
        </p:txBody>
      </p:sp>
      <p:grpSp>
        <p:nvGrpSpPr>
          <p:cNvPr id="4" name="Grupo 3"/>
          <p:cNvGrpSpPr/>
          <p:nvPr/>
        </p:nvGrpSpPr>
        <p:grpSpPr>
          <a:xfrm>
            <a:off x="-4139" y="1385046"/>
            <a:ext cx="6001527" cy="4316129"/>
            <a:chOff x="-4139" y="1385046"/>
            <a:chExt cx="6001527" cy="4316129"/>
          </a:xfrm>
        </p:grpSpPr>
        <p:sp>
          <p:nvSpPr>
            <p:cNvPr id="7" name="Espaço Reservado para Conteúdo 1"/>
            <p:cNvSpPr txBox="1">
              <a:spLocks/>
            </p:cNvSpPr>
            <p:nvPr/>
          </p:nvSpPr>
          <p:spPr>
            <a:xfrm>
              <a:off x="375907" y="1385046"/>
              <a:ext cx="5264191" cy="1398495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pt-BR" dirty="0">
                  <a:solidFill>
                    <a:schemeClr val="tx2"/>
                  </a:solidFill>
                </a:rPr>
                <a:t>Existem várias abordagens para validação customizada:</a:t>
              </a:r>
            </a:p>
            <a:p>
              <a:pPr marL="0" indent="0">
                <a:buNone/>
              </a:pPr>
              <a:endParaRPr lang="pt-BR" dirty="0">
                <a:solidFill>
                  <a:schemeClr val="tx2"/>
                </a:solidFill>
              </a:endParaRPr>
            </a:p>
            <a:p>
              <a:pPr marL="0" indent="0">
                <a:buFont typeface="Arial"/>
                <a:buNone/>
              </a:pPr>
              <a:endParaRPr lang="pt-BR" dirty="0">
                <a:solidFill>
                  <a:schemeClr val="tx2"/>
                </a:solidFill>
              </a:endParaRPr>
            </a:p>
          </p:txBody>
        </p:sp>
        <p:sp>
          <p:nvSpPr>
            <p:cNvPr id="3" name="Retângulo 2"/>
            <p:cNvSpPr/>
            <p:nvPr/>
          </p:nvSpPr>
          <p:spPr>
            <a:xfrm>
              <a:off x="0" y="2729753"/>
              <a:ext cx="5997388" cy="13043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800" dirty="0">
                  <a:solidFill>
                    <a:schemeClr val="accent3">
                      <a:lumMod val="50000"/>
                    </a:schemeClr>
                  </a:solidFill>
                </a:rPr>
                <a:t>Via herança da classe </a:t>
              </a:r>
              <a:r>
                <a:rPr lang="pt-BR" sz="2800" dirty="0" err="1">
                  <a:solidFill>
                    <a:schemeClr val="accent3">
                      <a:lumMod val="50000"/>
                    </a:schemeClr>
                  </a:solidFill>
                </a:rPr>
                <a:t>ValidationAttribute</a:t>
              </a:r>
              <a:r>
                <a:rPr lang="pt-BR" sz="2800" dirty="0">
                  <a:solidFill>
                    <a:schemeClr val="accent3">
                      <a:lumMod val="50000"/>
                    </a:schemeClr>
                  </a:solidFill>
                </a:rPr>
                <a:t>;</a:t>
              </a:r>
            </a:p>
          </p:txBody>
        </p:sp>
        <p:sp>
          <p:nvSpPr>
            <p:cNvPr id="8" name="Retângulo 7"/>
            <p:cNvSpPr/>
            <p:nvPr/>
          </p:nvSpPr>
          <p:spPr>
            <a:xfrm>
              <a:off x="-4139" y="4396810"/>
              <a:ext cx="5997388" cy="13043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800" dirty="0">
                  <a:solidFill>
                    <a:schemeClr val="accent3">
                      <a:lumMod val="50000"/>
                    </a:schemeClr>
                  </a:solidFill>
                </a:rPr>
                <a:t>Via Self </a:t>
              </a:r>
              <a:r>
                <a:rPr lang="pt-BR" sz="2800" dirty="0" err="1">
                  <a:solidFill>
                    <a:schemeClr val="accent3">
                      <a:lumMod val="50000"/>
                    </a:schemeClr>
                  </a:solidFill>
                </a:rPr>
                <a:t>Validation</a:t>
              </a:r>
              <a:r>
                <a:rPr lang="pt-BR" sz="2800" dirty="0">
                  <a:solidFill>
                    <a:schemeClr val="accent3">
                      <a:lumMod val="50000"/>
                    </a:schemeClr>
                  </a:solidFill>
                </a:rPr>
                <a:t> </a:t>
              </a:r>
            </a:p>
            <a:p>
              <a:pPr algn="ctr"/>
              <a:r>
                <a:rPr lang="pt-BR" sz="2000" dirty="0">
                  <a:solidFill>
                    <a:schemeClr val="accent3">
                      <a:lumMod val="50000"/>
                    </a:schemeClr>
                  </a:solidFill>
                </a:rPr>
                <a:t>(implementando a interface </a:t>
              </a:r>
              <a:r>
                <a:rPr lang="pt-BR" sz="2000" dirty="0" err="1">
                  <a:solidFill>
                    <a:schemeClr val="accent3">
                      <a:lumMod val="50000"/>
                    </a:schemeClr>
                  </a:solidFill>
                </a:rPr>
                <a:t>IValidatableObject</a:t>
              </a:r>
              <a:r>
                <a:rPr lang="pt-BR" sz="2000" dirty="0">
                  <a:solidFill>
                    <a:schemeClr val="accent3">
                      <a:lumMod val="50000"/>
                    </a:schemeClr>
                  </a:solidFill>
                </a:rPr>
                <a:t>);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904155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1"/>
          <p:cNvSpPr txBox="1">
            <a:spLocks/>
          </p:cNvSpPr>
          <p:nvPr/>
        </p:nvSpPr>
        <p:spPr bwMode="auto">
          <a:xfrm>
            <a:off x="273339" y="159541"/>
            <a:ext cx="7629815" cy="10401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lnSpc>
                <a:spcPct val="80000"/>
              </a:lnSpc>
            </a:pPr>
            <a:r>
              <a:rPr lang="pt-BR" sz="3600" b="1" dirty="0">
                <a:solidFill>
                  <a:schemeClr val="bg2"/>
                </a:solidFill>
              </a:rPr>
              <a:t>Display </a:t>
            </a:r>
            <a:r>
              <a:rPr lang="pt-BR" sz="3600" b="1" dirty="0" err="1">
                <a:solidFill>
                  <a:schemeClr val="bg2"/>
                </a:solidFill>
              </a:rPr>
              <a:t>Annotations</a:t>
            </a:r>
            <a:endParaRPr lang="pt-BR" b="1" dirty="0">
              <a:solidFill>
                <a:schemeClr val="bg2"/>
              </a:solidFill>
              <a:cs typeface="Tahoma" charset="0"/>
            </a:endParaRPr>
          </a:p>
        </p:txBody>
      </p:sp>
      <p:sp>
        <p:nvSpPr>
          <p:cNvPr id="5" name="Espaço Reservado para Conteúdo 1"/>
          <p:cNvSpPr txBox="1">
            <a:spLocks/>
          </p:cNvSpPr>
          <p:nvPr/>
        </p:nvSpPr>
        <p:spPr>
          <a:xfrm>
            <a:off x="457199" y="1600200"/>
            <a:ext cx="10757647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/>
          </a:p>
          <a:p>
            <a:endParaRPr lang="pt-BR"/>
          </a:p>
          <a:p>
            <a:endParaRPr lang="pt-BR"/>
          </a:p>
          <a:p>
            <a:pPr marL="0" indent="0">
              <a:buFont typeface="Arial"/>
              <a:buNone/>
            </a:pPr>
            <a:endParaRPr lang="pt-BR" dirty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240039"/>
            <a:ext cx="11756058" cy="4582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217443"/>
      </p:ext>
    </p:extLst>
  </p:cSld>
  <p:clrMapOvr>
    <a:masterClrMapping/>
  </p:clrMapOvr>
  <p:transition spd="slow">
    <p:push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1"/>
          <p:cNvSpPr txBox="1">
            <a:spLocks/>
          </p:cNvSpPr>
          <p:nvPr/>
        </p:nvSpPr>
        <p:spPr bwMode="auto">
          <a:xfrm>
            <a:off x="743036" y="159541"/>
            <a:ext cx="7629815" cy="10401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lnSpc>
                <a:spcPct val="80000"/>
              </a:lnSpc>
            </a:pPr>
            <a:r>
              <a:rPr lang="pt-BR" sz="3600" b="1" dirty="0">
                <a:solidFill>
                  <a:schemeClr val="bg2"/>
                </a:solidFill>
              </a:rPr>
              <a:t>Display </a:t>
            </a:r>
            <a:r>
              <a:rPr lang="pt-BR" sz="3600" b="1" dirty="0" err="1">
                <a:solidFill>
                  <a:schemeClr val="bg2"/>
                </a:solidFill>
              </a:rPr>
              <a:t>Annotations</a:t>
            </a:r>
            <a:endParaRPr lang="pt-BR" b="1" dirty="0">
              <a:solidFill>
                <a:schemeClr val="bg2"/>
              </a:solidFill>
              <a:cs typeface="Tahoma" charset="0"/>
            </a:endParaRPr>
          </a:p>
        </p:txBody>
      </p:sp>
      <p:sp>
        <p:nvSpPr>
          <p:cNvPr id="5" name="Espaço Reservado para Conteúdo 1"/>
          <p:cNvSpPr txBox="1">
            <a:spLocks/>
          </p:cNvSpPr>
          <p:nvPr/>
        </p:nvSpPr>
        <p:spPr>
          <a:xfrm>
            <a:off x="457199" y="1600200"/>
            <a:ext cx="10757647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/>
          </a:p>
          <a:p>
            <a:endParaRPr lang="pt-BR"/>
          </a:p>
          <a:p>
            <a:endParaRPr lang="pt-BR"/>
          </a:p>
          <a:p>
            <a:pPr marL="0" indent="0">
              <a:buFont typeface="Arial"/>
              <a:buNone/>
            </a:pPr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274091" y="2260956"/>
            <a:ext cx="11330721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pt-BR" sz="3600" b="1" dirty="0">
                <a:solidFill>
                  <a:schemeClr val="bg1"/>
                </a:solidFill>
              </a:rPr>
              <a:t>Formatar a </a:t>
            </a:r>
            <a:r>
              <a:rPr lang="pt-BR" sz="3600" b="1" dirty="0" err="1">
                <a:solidFill>
                  <a:schemeClr val="bg1"/>
                </a:solidFill>
              </a:rPr>
              <a:t>label</a:t>
            </a:r>
            <a:r>
              <a:rPr lang="pt-BR" sz="3600" b="1" dirty="0">
                <a:solidFill>
                  <a:schemeClr val="bg1"/>
                </a:solidFill>
              </a:rPr>
              <a:t> da data da refeição;</a:t>
            </a:r>
          </a:p>
          <a:p>
            <a:pPr marL="742950" lvl="1" indent="-28575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pt-BR" sz="3600" b="1" dirty="0">
                <a:solidFill>
                  <a:schemeClr val="bg1"/>
                </a:solidFill>
              </a:rPr>
              <a:t>Formatar o valor da data da refeição para apenas data;</a:t>
            </a:r>
          </a:p>
          <a:p>
            <a:pPr marL="742950" lvl="1" indent="-28575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pt-BR" sz="3600" b="1" dirty="0">
                <a:solidFill>
                  <a:schemeClr val="bg1"/>
                </a:solidFill>
              </a:rPr>
              <a:t>Formatar o campo corpo para possuir múltiplas linhas.</a:t>
            </a:r>
          </a:p>
        </p:txBody>
      </p:sp>
    </p:spTree>
    <p:extLst>
      <p:ext uri="{BB962C8B-B14F-4D97-AF65-F5344CB8AC3E}">
        <p14:creationId xmlns:p14="http://schemas.microsoft.com/office/powerpoint/2010/main" val="44894028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788287" y="2566469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6000" b="1" i="0" kern="1200">
                <a:solidFill>
                  <a:srgbClr val="FFFFFF"/>
                </a:solidFill>
                <a:latin typeface="Calibri"/>
                <a:ea typeface="+mj-ea"/>
                <a:cs typeface="Calibri"/>
              </a:defRPr>
            </a:lvl1pPr>
          </a:lstStyle>
          <a:p>
            <a:r>
              <a:rPr lang="pt-BR" dirty="0">
                <a:solidFill>
                  <a:schemeClr val="bg1"/>
                </a:solidFill>
              </a:rPr>
              <a:t>AJAX com </a:t>
            </a:r>
          </a:p>
          <a:p>
            <a:r>
              <a:rPr lang="pt-BR" dirty="0" err="1">
                <a:solidFill>
                  <a:schemeClr val="bg1"/>
                </a:solidFill>
              </a:rPr>
              <a:t>ASP.Net</a:t>
            </a:r>
            <a:r>
              <a:rPr lang="pt-BR" dirty="0">
                <a:solidFill>
                  <a:schemeClr val="bg1"/>
                </a:solidFill>
              </a:rPr>
              <a:t> MVC</a:t>
            </a:r>
            <a:endParaRPr lang="es-ES_tradnl" dirty="0">
              <a:solidFill>
                <a:schemeClr val="bg1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1B5A389-EBB1-2449-851C-27AF91F4E8E6}" type="datetime1">
              <a:rPr lang="en-US" smtClean="0"/>
              <a:t>8/1/2019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F4A2847-875C-2443-A47C-A1072635091D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  <p:sp>
        <p:nvSpPr>
          <p:cNvPr id="6" name="CaixaDeTexto 5"/>
          <p:cNvSpPr txBox="1"/>
          <p:nvPr/>
        </p:nvSpPr>
        <p:spPr>
          <a:xfrm>
            <a:off x="6674970" y="1716431"/>
            <a:ext cx="5378824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4000" b="1" dirty="0">
                <a:solidFill>
                  <a:srgbClr val="FF7900"/>
                </a:solidFill>
              </a:rPr>
              <a:t>Ajax </a:t>
            </a:r>
            <a:r>
              <a:rPr lang="pt-BR" sz="4000" b="1" dirty="0" err="1">
                <a:solidFill>
                  <a:srgbClr val="FF7900"/>
                </a:solidFill>
              </a:rPr>
              <a:t>Helpers</a:t>
            </a:r>
            <a:endParaRPr lang="pt-BR" sz="4000" b="1" dirty="0">
              <a:solidFill>
                <a:srgbClr val="FF790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4000" b="1" dirty="0" err="1">
                <a:solidFill>
                  <a:srgbClr val="FF7900"/>
                </a:solidFill>
              </a:rPr>
              <a:t>jQuery</a:t>
            </a:r>
            <a:r>
              <a:rPr lang="pt-BR" sz="4000" b="1" dirty="0">
                <a:solidFill>
                  <a:srgbClr val="FF7900"/>
                </a:solidFill>
              </a:rPr>
              <a:t> UI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4000" b="1" dirty="0">
                <a:solidFill>
                  <a:srgbClr val="FF7900"/>
                </a:solidFill>
              </a:rPr>
              <a:t>Validação </a:t>
            </a:r>
            <a:r>
              <a:rPr lang="pt-BR" sz="4000" b="1" dirty="0" err="1">
                <a:solidFill>
                  <a:srgbClr val="FF7900"/>
                </a:solidFill>
              </a:rPr>
              <a:t>Client</a:t>
            </a:r>
            <a:r>
              <a:rPr lang="pt-BR" sz="4000" b="1" dirty="0">
                <a:solidFill>
                  <a:srgbClr val="FF7900"/>
                </a:solidFill>
              </a:rPr>
              <a:t> </a:t>
            </a:r>
            <a:r>
              <a:rPr lang="pt-BR" sz="4000" b="1" dirty="0" err="1">
                <a:solidFill>
                  <a:srgbClr val="FF7900"/>
                </a:solidFill>
              </a:rPr>
              <a:t>Side</a:t>
            </a:r>
            <a:endParaRPr lang="pt-BR" sz="4000" b="1" dirty="0">
              <a:solidFill>
                <a:srgbClr val="FF790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4000" b="1" dirty="0">
                <a:solidFill>
                  <a:srgbClr val="FF7900"/>
                </a:solidFill>
              </a:rPr>
              <a:t>JSON </a:t>
            </a:r>
            <a:r>
              <a:rPr lang="pt-BR" sz="4000" b="1" dirty="0" err="1">
                <a:solidFill>
                  <a:srgbClr val="FF7900"/>
                </a:solidFill>
              </a:rPr>
              <a:t>Actions</a:t>
            </a:r>
            <a:endParaRPr lang="pt-BR" sz="4000" b="1" dirty="0">
              <a:solidFill>
                <a:srgbClr val="FF790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4000" b="1" dirty="0" err="1">
                <a:solidFill>
                  <a:srgbClr val="FF7900"/>
                </a:solidFill>
              </a:rPr>
              <a:t>jQuery</a:t>
            </a:r>
            <a:r>
              <a:rPr lang="pt-BR" sz="4000" b="1" dirty="0">
                <a:solidFill>
                  <a:srgbClr val="FF7900"/>
                </a:solidFill>
              </a:rPr>
              <a:t> </a:t>
            </a:r>
            <a:r>
              <a:rPr lang="pt-BR" sz="4000" b="1" dirty="0" err="1">
                <a:solidFill>
                  <a:srgbClr val="FF7900"/>
                </a:solidFill>
              </a:rPr>
              <a:t>Templates</a:t>
            </a:r>
            <a:endParaRPr lang="pt-BR" sz="4000" b="1" dirty="0">
              <a:solidFill>
                <a:srgbClr val="FF7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4831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/>
          <p:cNvSpPr/>
          <p:nvPr/>
        </p:nvSpPr>
        <p:spPr>
          <a:xfrm>
            <a:off x="1" y="2111188"/>
            <a:ext cx="12192000" cy="267596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1B5A389-EBB1-2449-851C-27AF91F4E8E6}" type="datetime1">
              <a:rPr lang="en-US" smtClean="0"/>
              <a:t>8/1/2019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F4A2847-875C-2443-A47C-A1072635091D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sp>
        <p:nvSpPr>
          <p:cNvPr id="11" name="Retângulo 10"/>
          <p:cNvSpPr/>
          <p:nvPr/>
        </p:nvSpPr>
        <p:spPr>
          <a:xfrm>
            <a:off x="8998997" y="2538105"/>
            <a:ext cx="2728406" cy="177119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b="1" dirty="0"/>
              <a:t>Tecnologias WEB </a:t>
            </a:r>
            <a:r>
              <a:rPr lang="pt-BR" b="1" dirty="0"/>
              <a:t>(frameworks e bibliotecas </a:t>
            </a:r>
            <a:r>
              <a:rPr lang="pt-BR" b="1" dirty="0" err="1"/>
              <a:t>JavaScript</a:t>
            </a:r>
            <a:r>
              <a:rPr lang="pt-BR" b="1" dirty="0"/>
              <a:t>, </a:t>
            </a:r>
            <a:r>
              <a:rPr lang="pt-BR" b="1" dirty="0" err="1"/>
              <a:t>css</a:t>
            </a:r>
            <a:r>
              <a:rPr lang="pt-BR" b="1" dirty="0"/>
              <a:t>, etc...) </a:t>
            </a:r>
          </a:p>
        </p:txBody>
      </p:sp>
      <p:sp>
        <p:nvSpPr>
          <p:cNvPr id="2" name="Elipse 1"/>
          <p:cNvSpPr/>
          <p:nvPr/>
        </p:nvSpPr>
        <p:spPr>
          <a:xfrm>
            <a:off x="3141289" y="1552220"/>
            <a:ext cx="2881928" cy="1132781"/>
          </a:xfrm>
          <a:prstGeom prst="ellipse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CONTROLLER</a:t>
            </a:r>
          </a:p>
        </p:txBody>
      </p:sp>
      <p:grpSp>
        <p:nvGrpSpPr>
          <p:cNvPr id="4" name="Grupo 3"/>
          <p:cNvGrpSpPr/>
          <p:nvPr/>
        </p:nvGrpSpPr>
        <p:grpSpPr>
          <a:xfrm>
            <a:off x="439976" y="4222311"/>
            <a:ext cx="8284555" cy="1132781"/>
            <a:chOff x="560999" y="4840873"/>
            <a:chExt cx="8284555" cy="1132781"/>
          </a:xfrm>
        </p:grpSpPr>
        <p:sp>
          <p:nvSpPr>
            <p:cNvPr id="15" name="Elipse 14"/>
            <p:cNvSpPr/>
            <p:nvPr/>
          </p:nvSpPr>
          <p:spPr>
            <a:xfrm>
              <a:off x="560999" y="4840873"/>
              <a:ext cx="2881928" cy="1132781"/>
            </a:xfrm>
            <a:prstGeom prst="ellipse">
              <a:avLst/>
            </a:prstGeom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MODEL</a:t>
              </a:r>
            </a:p>
          </p:txBody>
        </p:sp>
        <p:sp>
          <p:nvSpPr>
            <p:cNvPr id="16" name="Elipse 15"/>
            <p:cNvSpPr/>
            <p:nvPr/>
          </p:nvSpPr>
          <p:spPr>
            <a:xfrm>
              <a:off x="5963626" y="4840873"/>
              <a:ext cx="2881928" cy="1132781"/>
            </a:xfrm>
            <a:prstGeom prst="ellipse">
              <a:avLst/>
            </a:prstGeom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VIEW</a:t>
              </a:r>
            </a:p>
          </p:txBody>
        </p:sp>
      </p:grpSp>
      <p:sp>
        <p:nvSpPr>
          <p:cNvPr id="5" name="Seta para a direita 4"/>
          <p:cNvSpPr/>
          <p:nvPr/>
        </p:nvSpPr>
        <p:spPr>
          <a:xfrm>
            <a:off x="304664" y="1460002"/>
            <a:ext cx="2159654" cy="1321629"/>
          </a:xfrm>
          <a:prstGeom prst="rightArrow">
            <a:avLst>
              <a:gd name="adj1" fmla="val 67193"/>
              <a:gd name="adj2" fmla="val 50000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chemeClr val="accent3">
                    <a:lumMod val="50000"/>
                  </a:schemeClr>
                </a:solidFill>
              </a:rPr>
              <a:t>/home/INDEX</a:t>
            </a:r>
          </a:p>
        </p:txBody>
      </p:sp>
      <p:sp>
        <p:nvSpPr>
          <p:cNvPr id="21" name="Seta para a direita 20"/>
          <p:cNvSpPr/>
          <p:nvPr/>
        </p:nvSpPr>
        <p:spPr>
          <a:xfrm rot="3429110">
            <a:off x="5522747" y="3086347"/>
            <a:ext cx="1896043" cy="612323"/>
          </a:xfrm>
          <a:prstGeom prst="rightArrow">
            <a:avLst>
              <a:gd name="adj1" fmla="val 44212"/>
              <a:gd name="adj2" fmla="val 117221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b="1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2" name="Seta para a direita 21"/>
          <p:cNvSpPr/>
          <p:nvPr/>
        </p:nvSpPr>
        <p:spPr>
          <a:xfrm rot="7200000">
            <a:off x="1816749" y="3074766"/>
            <a:ext cx="1896043" cy="612323"/>
          </a:xfrm>
          <a:prstGeom prst="rightArrow">
            <a:avLst>
              <a:gd name="adj1" fmla="val 44212"/>
              <a:gd name="adj2" fmla="val 117221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b="1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3" name="Seta para a direita 22"/>
          <p:cNvSpPr/>
          <p:nvPr/>
        </p:nvSpPr>
        <p:spPr>
          <a:xfrm rot="10800000">
            <a:off x="3732524" y="4482539"/>
            <a:ext cx="1685077" cy="612323"/>
          </a:xfrm>
          <a:prstGeom prst="rightArrow">
            <a:avLst>
              <a:gd name="adj1" fmla="val 44212"/>
              <a:gd name="adj2" fmla="val 117221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b="1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4" name="Title 1"/>
          <p:cNvSpPr txBox="1">
            <a:spLocks/>
          </p:cNvSpPr>
          <p:nvPr/>
        </p:nvSpPr>
        <p:spPr>
          <a:xfrm>
            <a:off x="864851" y="330241"/>
            <a:ext cx="7161410" cy="55422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kern="1200" baseline="0">
                <a:solidFill>
                  <a:srgbClr val="FC7300"/>
                </a:solidFill>
                <a:latin typeface="Calibri"/>
                <a:ea typeface="+mj-ea"/>
                <a:cs typeface="Calibri"/>
              </a:defRPr>
            </a:lvl1pPr>
          </a:lstStyle>
          <a:p>
            <a:r>
              <a:rPr lang="pt-BR" sz="3200" dirty="0">
                <a:solidFill>
                  <a:schemeClr val="bg1"/>
                </a:solidFill>
              </a:rPr>
              <a:t>O Padrão MVC</a:t>
            </a:r>
            <a:endParaRPr lang="es-ES_tradnl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7922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5" grpId="0" animBg="1"/>
      <p:bldP spid="21" grpId="0" animBg="1"/>
      <p:bldP spid="22" grpId="0" animBg="1"/>
      <p:bldP spid="23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1"/>
          <p:cNvSpPr txBox="1">
            <a:spLocks/>
          </p:cNvSpPr>
          <p:nvPr/>
        </p:nvSpPr>
        <p:spPr bwMode="auto">
          <a:xfrm>
            <a:off x="743036" y="159541"/>
            <a:ext cx="7629815" cy="10401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lnSpc>
                <a:spcPct val="80000"/>
              </a:lnSpc>
            </a:pPr>
            <a:r>
              <a:rPr lang="pt-BR" sz="3600" b="1" dirty="0">
                <a:solidFill>
                  <a:schemeClr val="bg2"/>
                </a:solidFill>
              </a:rPr>
              <a:t>Ajax com Asp.net MVC</a:t>
            </a:r>
            <a:endParaRPr lang="pt-BR" b="1" dirty="0">
              <a:solidFill>
                <a:schemeClr val="bg2"/>
              </a:solidFill>
              <a:cs typeface="Tahoma" charset="0"/>
            </a:endParaRPr>
          </a:p>
        </p:txBody>
      </p:sp>
      <p:grpSp>
        <p:nvGrpSpPr>
          <p:cNvPr id="26" name="Grupo 25"/>
          <p:cNvGrpSpPr/>
          <p:nvPr/>
        </p:nvGrpSpPr>
        <p:grpSpPr>
          <a:xfrm>
            <a:off x="743036" y="1199698"/>
            <a:ext cx="10757647" cy="1432302"/>
            <a:chOff x="743036" y="1199698"/>
            <a:chExt cx="10757647" cy="1432302"/>
          </a:xfrm>
        </p:grpSpPr>
        <p:sp>
          <p:nvSpPr>
            <p:cNvPr id="2" name="Elipse 1"/>
            <p:cNvSpPr/>
            <p:nvPr/>
          </p:nvSpPr>
          <p:spPr>
            <a:xfrm>
              <a:off x="743036" y="1199698"/>
              <a:ext cx="2662518" cy="1387035"/>
            </a:xfrm>
            <a:prstGeom prst="ellipse">
              <a:avLst/>
            </a:prstGeom>
            <a:solidFill>
              <a:srgbClr val="FF79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400" b="1" dirty="0" err="1">
                  <a:solidFill>
                    <a:schemeClr val="bg1"/>
                  </a:solidFill>
                </a:rPr>
                <a:t>jQuery</a:t>
              </a:r>
              <a:r>
                <a:rPr lang="pt-BR" sz="2400" b="1" dirty="0">
                  <a:solidFill>
                    <a:schemeClr val="bg1"/>
                  </a:solidFill>
                </a:rPr>
                <a:t> core</a:t>
              </a:r>
            </a:p>
          </p:txBody>
        </p:sp>
        <p:sp>
          <p:nvSpPr>
            <p:cNvPr id="7" name="Elipse 6"/>
            <p:cNvSpPr/>
            <p:nvPr/>
          </p:nvSpPr>
          <p:spPr>
            <a:xfrm>
              <a:off x="3691391" y="1238841"/>
              <a:ext cx="2662518" cy="1387035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400" b="1" dirty="0" err="1">
                  <a:solidFill>
                    <a:schemeClr val="bg1"/>
                  </a:solidFill>
                </a:rPr>
                <a:t>jQuery</a:t>
              </a:r>
              <a:r>
                <a:rPr lang="pt-BR" sz="2400" b="1" dirty="0">
                  <a:solidFill>
                    <a:schemeClr val="bg1"/>
                  </a:solidFill>
                </a:rPr>
                <a:t> UI</a:t>
              </a:r>
            </a:p>
          </p:txBody>
        </p:sp>
        <p:sp>
          <p:nvSpPr>
            <p:cNvPr id="8" name="Elipse 7"/>
            <p:cNvSpPr/>
            <p:nvPr/>
          </p:nvSpPr>
          <p:spPr>
            <a:xfrm>
              <a:off x="6639745" y="1244965"/>
              <a:ext cx="4860938" cy="1387035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sz="2400" b="1" dirty="0" err="1">
                  <a:solidFill>
                    <a:schemeClr val="bg1"/>
                  </a:solidFill>
                </a:rPr>
                <a:t>jQuery.unobstrusive.ajax</a:t>
              </a:r>
              <a:endParaRPr lang="pt-BR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7" name="Grupo 26"/>
          <p:cNvGrpSpPr/>
          <p:nvPr/>
        </p:nvGrpSpPr>
        <p:grpSpPr>
          <a:xfrm>
            <a:off x="2064021" y="2586733"/>
            <a:ext cx="8177259" cy="3539429"/>
            <a:chOff x="2064021" y="2586733"/>
            <a:chExt cx="8177259" cy="3539429"/>
          </a:xfrm>
        </p:grpSpPr>
        <p:grpSp>
          <p:nvGrpSpPr>
            <p:cNvPr id="22" name="Grupo 21"/>
            <p:cNvGrpSpPr/>
            <p:nvPr/>
          </p:nvGrpSpPr>
          <p:grpSpPr>
            <a:xfrm>
              <a:off x="2064021" y="2586733"/>
              <a:ext cx="2307854" cy="1728082"/>
              <a:chOff x="2064021" y="2586733"/>
              <a:chExt cx="2307854" cy="1728082"/>
            </a:xfrm>
          </p:grpSpPr>
          <p:cxnSp>
            <p:nvCxnSpPr>
              <p:cNvPr id="15" name="Conector angulado 14"/>
              <p:cNvCxnSpPr>
                <a:stCxn id="2" idx="4"/>
              </p:cNvCxnSpPr>
              <p:nvPr/>
            </p:nvCxnSpPr>
            <p:spPr>
              <a:xfrm rot="16200000" flipH="1">
                <a:off x="1601447" y="3059581"/>
                <a:ext cx="1518128" cy="572432"/>
              </a:xfrm>
              <a:prstGeom prst="bentConnector3">
                <a:avLst>
                  <a:gd name="adj1" fmla="val 99102"/>
                </a:avLst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CaixaDeTexto 16"/>
              <p:cNvSpPr txBox="1"/>
              <p:nvPr/>
            </p:nvSpPr>
            <p:spPr>
              <a:xfrm>
                <a:off x="2735145" y="3853150"/>
                <a:ext cx="153901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2400" b="1" dirty="0" err="1">
                    <a:solidFill>
                      <a:schemeClr val="tx2"/>
                    </a:solidFill>
                  </a:rPr>
                  <a:t>Minificada</a:t>
                </a:r>
                <a:endParaRPr lang="pt-BR" sz="2400" b="1" dirty="0"/>
              </a:p>
            </p:txBody>
          </p:sp>
          <p:sp>
            <p:nvSpPr>
              <p:cNvPr id="19" name="CaixaDeTexto 18"/>
              <p:cNvSpPr txBox="1"/>
              <p:nvPr/>
            </p:nvSpPr>
            <p:spPr>
              <a:xfrm>
                <a:off x="2735145" y="2942691"/>
                <a:ext cx="163673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2400" b="1" dirty="0" err="1">
                    <a:solidFill>
                      <a:schemeClr val="tx2"/>
                    </a:solidFill>
                  </a:rPr>
                  <a:t>Intellisense</a:t>
                </a:r>
                <a:endParaRPr lang="pt-BR" sz="2400" b="1" dirty="0"/>
              </a:p>
            </p:txBody>
          </p:sp>
          <p:sp>
            <p:nvSpPr>
              <p:cNvPr id="20" name="CaixaDeTexto 19"/>
              <p:cNvSpPr txBox="1"/>
              <p:nvPr/>
            </p:nvSpPr>
            <p:spPr>
              <a:xfrm>
                <a:off x="2735145" y="3414441"/>
                <a:ext cx="106503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2400" b="1" dirty="0">
                    <a:solidFill>
                      <a:schemeClr val="tx2"/>
                    </a:solidFill>
                  </a:rPr>
                  <a:t>Legível</a:t>
                </a:r>
                <a:endParaRPr lang="pt-BR" sz="2400" b="1" dirty="0"/>
              </a:p>
            </p:txBody>
          </p:sp>
          <p:cxnSp>
            <p:nvCxnSpPr>
              <p:cNvPr id="12" name="Conector angulado 11"/>
              <p:cNvCxnSpPr/>
              <p:nvPr/>
            </p:nvCxnSpPr>
            <p:spPr>
              <a:xfrm>
                <a:off x="2064021" y="3080393"/>
                <a:ext cx="582706" cy="560980"/>
              </a:xfrm>
              <a:prstGeom prst="bentConnector3">
                <a:avLst>
                  <a:gd name="adj1" fmla="val 1539"/>
                </a:avLst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Conector angulado 15"/>
              <p:cNvCxnSpPr/>
              <p:nvPr/>
            </p:nvCxnSpPr>
            <p:spPr>
              <a:xfrm>
                <a:off x="2068778" y="2615602"/>
                <a:ext cx="582706" cy="560980"/>
              </a:xfrm>
              <a:prstGeom prst="bentConnector3">
                <a:avLst>
                  <a:gd name="adj1" fmla="val 1539"/>
                </a:avLst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Grupo 17"/>
            <p:cNvGrpSpPr/>
            <p:nvPr/>
          </p:nvGrpSpPr>
          <p:grpSpPr>
            <a:xfrm>
              <a:off x="5238206" y="2632000"/>
              <a:ext cx="5003074" cy="3494162"/>
              <a:chOff x="5238206" y="2632000"/>
              <a:chExt cx="5003074" cy="3494162"/>
            </a:xfrm>
          </p:grpSpPr>
          <p:sp>
            <p:nvSpPr>
              <p:cNvPr id="10" name="Retângulo 9"/>
              <p:cNvSpPr/>
              <p:nvPr/>
            </p:nvSpPr>
            <p:spPr>
              <a:xfrm>
                <a:off x="5238206" y="3611555"/>
                <a:ext cx="5003074" cy="2514607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lvl="1" algn="just"/>
                <a:endParaRPr lang="pt-BR" sz="2800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1" name="CaixaDeTexto 10"/>
              <p:cNvSpPr txBox="1"/>
              <p:nvPr/>
            </p:nvSpPr>
            <p:spPr>
              <a:xfrm>
                <a:off x="5543505" y="3883766"/>
                <a:ext cx="4462643" cy="20928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lvl="1" algn="just"/>
                <a:r>
                  <a:rPr lang="pt-BR" sz="2800" dirty="0">
                    <a:solidFill>
                      <a:srgbClr val="0E4582"/>
                    </a:solidFill>
                  </a:rPr>
                  <a:t>Biblioteca facilitadora no uso do </a:t>
                </a:r>
                <a:r>
                  <a:rPr lang="pt-BR" sz="2800" dirty="0" err="1">
                    <a:solidFill>
                      <a:srgbClr val="0E4582"/>
                    </a:solidFill>
                  </a:rPr>
                  <a:t>ajax</a:t>
                </a:r>
                <a:r>
                  <a:rPr lang="pt-BR" sz="2800" dirty="0">
                    <a:solidFill>
                      <a:srgbClr val="0E4582"/>
                    </a:solidFill>
                  </a:rPr>
                  <a:t> de maneira não obstrutiva construída sobre o </a:t>
                </a:r>
                <a:r>
                  <a:rPr lang="pt-BR" sz="2800" dirty="0" err="1">
                    <a:solidFill>
                      <a:srgbClr val="0E4582"/>
                    </a:solidFill>
                  </a:rPr>
                  <a:t>jQuery</a:t>
                </a:r>
                <a:r>
                  <a:rPr lang="pt-BR" sz="2800" dirty="0">
                    <a:solidFill>
                      <a:srgbClr val="0E4582"/>
                    </a:solidFill>
                  </a:rPr>
                  <a:t> pela Microsoft</a:t>
                </a:r>
              </a:p>
              <a:p>
                <a:pPr algn="just"/>
                <a:endParaRPr lang="pt-BR" dirty="0">
                  <a:solidFill>
                    <a:srgbClr val="0E4582"/>
                  </a:solidFill>
                </a:endParaRPr>
              </a:p>
            </p:txBody>
          </p:sp>
          <p:cxnSp>
            <p:nvCxnSpPr>
              <p:cNvPr id="21" name="Conector angulado 20"/>
              <p:cNvCxnSpPr>
                <a:stCxn id="8" idx="4"/>
                <a:endCxn id="10" idx="0"/>
              </p:cNvCxnSpPr>
              <p:nvPr/>
            </p:nvCxnSpPr>
            <p:spPr>
              <a:xfrm rot="5400000">
                <a:off x="7915202" y="2456542"/>
                <a:ext cx="979555" cy="1330471"/>
              </a:xfrm>
              <a:prstGeom prst="bentConnector3">
                <a:avLst>
                  <a:gd name="adj1" fmla="val 50000"/>
                </a:avLst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419746266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1"/>
          <p:cNvSpPr txBox="1">
            <a:spLocks/>
          </p:cNvSpPr>
          <p:nvPr/>
        </p:nvSpPr>
        <p:spPr bwMode="auto">
          <a:xfrm>
            <a:off x="251520" y="51907"/>
            <a:ext cx="7629815" cy="10401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lnSpc>
                <a:spcPct val="80000"/>
              </a:lnSpc>
            </a:pPr>
            <a:r>
              <a:rPr lang="pt-BR" sz="3600" b="1" dirty="0">
                <a:solidFill>
                  <a:schemeClr val="bg2"/>
                </a:solidFill>
              </a:rPr>
              <a:t>Gerenciando Scripts</a:t>
            </a:r>
            <a:endParaRPr lang="pt-BR" b="1" dirty="0">
              <a:solidFill>
                <a:schemeClr val="bg2"/>
              </a:solidFill>
              <a:cs typeface="Tahoma" charset="0"/>
            </a:endParaRPr>
          </a:p>
        </p:txBody>
      </p:sp>
      <p:sp>
        <p:nvSpPr>
          <p:cNvPr id="5" name="Espaço Reservado para Conteúdo 1"/>
          <p:cNvSpPr txBox="1">
            <a:spLocks/>
          </p:cNvSpPr>
          <p:nvPr/>
        </p:nvSpPr>
        <p:spPr>
          <a:xfrm>
            <a:off x="457199" y="1600200"/>
            <a:ext cx="10757647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/>
          </a:p>
          <a:p>
            <a:endParaRPr lang="pt-BR"/>
          </a:p>
          <a:p>
            <a:endParaRPr lang="pt-BR"/>
          </a:p>
          <a:p>
            <a:pPr marL="0" indent="0">
              <a:buFont typeface="Arial"/>
              <a:buNone/>
            </a:pPr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251520" y="1048433"/>
            <a:ext cx="11756704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3200" b="1" dirty="0">
                <a:solidFill>
                  <a:schemeClr val="tx2"/>
                </a:solidFill>
              </a:rPr>
              <a:t>Onde adicionar </a:t>
            </a:r>
            <a:r>
              <a:rPr lang="pt-BR" sz="3200" b="1" dirty="0" err="1">
                <a:solidFill>
                  <a:schemeClr val="tx2"/>
                </a:solidFill>
              </a:rPr>
              <a:t>tags</a:t>
            </a:r>
            <a:r>
              <a:rPr lang="pt-BR" sz="3200" b="1" dirty="0">
                <a:solidFill>
                  <a:schemeClr val="tx2"/>
                </a:solidFill>
              </a:rPr>
              <a:t> Script?</a:t>
            </a:r>
          </a:p>
          <a:p>
            <a:pPr marL="1028700" lvl="1" indent="-571500"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pt-BR" sz="2800" dirty="0">
                <a:solidFill>
                  <a:schemeClr val="accent3">
                    <a:lumMod val="75000"/>
                  </a:schemeClr>
                </a:solidFill>
              </a:rPr>
              <a:t>Na </a:t>
            </a:r>
            <a:r>
              <a:rPr lang="pt-BR" sz="2800" dirty="0" err="1">
                <a:solidFill>
                  <a:schemeClr val="accent3">
                    <a:lumMod val="75000"/>
                  </a:schemeClr>
                </a:solidFill>
              </a:rPr>
              <a:t>tag</a:t>
            </a:r>
            <a:r>
              <a:rPr lang="pt-BR" sz="2800" dirty="0">
                <a:solidFill>
                  <a:schemeClr val="accent3">
                    <a:lumMod val="75000"/>
                  </a:schemeClr>
                </a:solidFill>
              </a:rPr>
              <a:t> &lt;</a:t>
            </a:r>
            <a:r>
              <a:rPr lang="pt-BR" sz="2800" dirty="0" err="1">
                <a:solidFill>
                  <a:schemeClr val="accent3">
                    <a:lumMod val="75000"/>
                  </a:schemeClr>
                </a:solidFill>
              </a:rPr>
              <a:t>head</a:t>
            </a:r>
            <a:r>
              <a:rPr lang="pt-BR" sz="2800" dirty="0">
                <a:solidFill>
                  <a:schemeClr val="accent3">
                    <a:lumMod val="75000"/>
                  </a:schemeClr>
                </a:solidFill>
              </a:rPr>
              <a:t>&gt; ou no fim da página?</a:t>
            </a:r>
          </a:p>
          <a:p>
            <a:pPr marL="571500" indent="-5715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3200" b="1" dirty="0">
                <a:solidFill>
                  <a:schemeClr val="tx2"/>
                </a:solidFill>
              </a:rPr>
              <a:t>Sempre que possível utilize </a:t>
            </a:r>
            <a:r>
              <a:rPr lang="pt-BR" sz="3200" b="1" dirty="0" err="1">
                <a:solidFill>
                  <a:schemeClr val="tx2"/>
                </a:solidFill>
              </a:rPr>
              <a:t>Content</a:t>
            </a:r>
            <a:r>
              <a:rPr lang="pt-BR" sz="3200" b="1" dirty="0">
                <a:solidFill>
                  <a:schemeClr val="tx2"/>
                </a:solidFill>
              </a:rPr>
              <a:t> Delivery Networks (</a:t>
            </a:r>
            <a:r>
              <a:rPr lang="pt-BR" sz="3200" b="1" dirty="0" err="1">
                <a:solidFill>
                  <a:schemeClr val="tx2"/>
                </a:solidFill>
              </a:rPr>
              <a:t>CDN’s</a:t>
            </a:r>
            <a:r>
              <a:rPr lang="pt-BR" sz="3200" b="1" dirty="0">
                <a:solidFill>
                  <a:schemeClr val="tx2"/>
                </a:solidFill>
              </a:rPr>
              <a:t>)</a:t>
            </a:r>
          </a:p>
          <a:p>
            <a:pPr marL="1028700" lvl="1" indent="-571500"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pt-BR" sz="2800" dirty="0">
                <a:solidFill>
                  <a:schemeClr val="accent3">
                    <a:lumMod val="75000"/>
                  </a:schemeClr>
                </a:solidFill>
              </a:rPr>
              <a:t>Use-as para um tempo de carregamento mais rápido</a:t>
            </a:r>
          </a:p>
          <a:p>
            <a:pPr marL="1028700" lvl="1" indent="-571500"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pt-BR" sz="2800" dirty="0">
                <a:solidFill>
                  <a:schemeClr val="accent3">
                    <a:lumMod val="75000"/>
                  </a:schemeClr>
                </a:solidFill>
              </a:rPr>
              <a:t>Microsoft - </a:t>
            </a:r>
            <a:r>
              <a:rPr lang="pt-BR" sz="2800" dirty="0">
                <a:solidFill>
                  <a:schemeClr val="accent3">
                    <a:lumMod val="75000"/>
                  </a:schemeClr>
                </a:solidFill>
                <a:hlinkClick r:id="rId2"/>
              </a:rPr>
              <a:t>http://www.asp.net/ajax/cdn</a:t>
            </a:r>
            <a:endParaRPr lang="pt-BR" sz="2800" dirty="0">
              <a:solidFill>
                <a:schemeClr val="accent3">
                  <a:lumMod val="75000"/>
                </a:schemeClr>
              </a:solidFill>
            </a:endParaRPr>
          </a:p>
          <a:p>
            <a:pPr marL="1028700" lvl="1" indent="-571500"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pt-BR" sz="2800" dirty="0">
                <a:solidFill>
                  <a:schemeClr val="accent3">
                    <a:lumMod val="75000"/>
                  </a:schemeClr>
                </a:solidFill>
              </a:rPr>
              <a:t>Google - </a:t>
            </a:r>
            <a:r>
              <a:rPr lang="pt-BR" sz="2800" dirty="0">
                <a:solidFill>
                  <a:schemeClr val="accent3">
                    <a:lumMod val="75000"/>
                  </a:schemeClr>
                </a:solidFill>
                <a:hlinkClick r:id="rId3"/>
              </a:rPr>
              <a:t>https://developers.google.com/speed/libraries/</a:t>
            </a:r>
            <a:endParaRPr lang="pt-BR" sz="2800" dirty="0">
              <a:solidFill>
                <a:schemeClr val="accent3">
                  <a:lumMod val="75000"/>
                </a:schemeClr>
              </a:solidFill>
            </a:endParaRPr>
          </a:p>
          <a:p>
            <a:pPr marL="571500" indent="-5715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3200" b="1" dirty="0">
                <a:solidFill>
                  <a:schemeClr val="tx2"/>
                </a:solidFill>
              </a:rPr>
              <a:t>Demo: Incluir </a:t>
            </a:r>
            <a:r>
              <a:rPr lang="pt-BR" sz="3200" b="1" dirty="0" err="1">
                <a:solidFill>
                  <a:schemeClr val="tx2"/>
                </a:solidFill>
              </a:rPr>
              <a:t>tag</a:t>
            </a:r>
            <a:r>
              <a:rPr lang="pt-BR" sz="3200" b="1" dirty="0">
                <a:solidFill>
                  <a:schemeClr val="tx2"/>
                </a:solidFill>
              </a:rPr>
              <a:t> script com </a:t>
            </a:r>
            <a:r>
              <a:rPr lang="pt-BR" sz="3200" b="1" dirty="0" err="1">
                <a:solidFill>
                  <a:schemeClr val="tx2"/>
                </a:solidFill>
              </a:rPr>
              <a:t>razor</a:t>
            </a:r>
            <a:r>
              <a:rPr lang="pt-BR" sz="3200" b="1" dirty="0">
                <a:solidFill>
                  <a:schemeClr val="tx2"/>
                </a:solidFill>
              </a:rPr>
              <a:t> </a:t>
            </a:r>
            <a:r>
              <a:rPr lang="pt-BR" sz="3200" b="1" dirty="0" err="1">
                <a:solidFill>
                  <a:schemeClr val="tx2"/>
                </a:solidFill>
              </a:rPr>
              <a:t>helper</a:t>
            </a:r>
            <a:r>
              <a:rPr lang="pt-BR" sz="3200" b="1" dirty="0">
                <a:solidFill>
                  <a:schemeClr val="tx2"/>
                </a:solidFill>
              </a:rPr>
              <a:t> @</a:t>
            </a:r>
            <a:r>
              <a:rPr lang="pt-BR" sz="3200" b="1" dirty="0" err="1">
                <a:solidFill>
                  <a:schemeClr val="tx2"/>
                </a:solidFill>
              </a:rPr>
              <a:t>Helper</a:t>
            </a:r>
            <a:endParaRPr lang="pt-BR" sz="32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514785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1"/>
          <p:cNvSpPr txBox="1">
            <a:spLocks/>
          </p:cNvSpPr>
          <p:nvPr/>
        </p:nvSpPr>
        <p:spPr bwMode="auto">
          <a:xfrm>
            <a:off x="743036" y="159541"/>
            <a:ext cx="7629815" cy="10401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lnSpc>
                <a:spcPct val="80000"/>
              </a:lnSpc>
            </a:pPr>
            <a:r>
              <a:rPr lang="pt-BR" sz="3600" b="1" dirty="0">
                <a:solidFill>
                  <a:schemeClr val="bg2"/>
                </a:solidFill>
              </a:rPr>
              <a:t>Ajax </a:t>
            </a:r>
            <a:r>
              <a:rPr lang="pt-BR" sz="3600" b="1" dirty="0" err="1">
                <a:solidFill>
                  <a:schemeClr val="bg2"/>
                </a:solidFill>
              </a:rPr>
              <a:t>Helpers</a:t>
            </a:r>
            <a:endParaRPr lang="pt-BR" b="1" dirty="0">
              <a:solidFill>
                <a:schemeClr val="bg2"/>
              </a:solidFill>
              <a:cs typeface="Tahoma" charset="0"/>
            </a:endParaRPr>
          </a:p>
        </p:txBody>
      </p:sp>
      <p:sp>
        <p:nvSpPr>
          <p:cNvPr id="5" name="Espaço Reservado para Conteúdo 1"/>
          <p:cNvSpPr txBox="1">
            <a:spLocks/>
          </p:cNvSpPr>
          <p:nvPr/>
        </p:nvSpPr>
        <p:spPr>
          <a:xfrm>
            <a:off x="457199" y="1600200"/>
            <a:ext cx="10757647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/>
          </a:p>
          <a:p>
            <a:endParaRPr lang="pt-BR"/>
          </a:p>
          <a:p>
            <a:endParaRPr lang="pt-BR"/>
          </a:p>
          <a:p>
            <a:pPr marL="0" indent="0">
              <a:buFont typeface="Arial"/>
              <a:buNone/>
            </a:pPr>
            <a:endParaRPr lang="pt-BR" dirty="0"/>
          </a:p>
        </p:txBody>
      </p:sp>
      <p:sp>
        <p:nvSpPr>
          <p:cNvPr id="6" name="CaixaDeTexto 5"/>
          <p:cNvSpPr txBox="1"/>
          <p:nvPr/>
        </p:nvSpPr>
        <p:spPr>
          <a:xfrm>
            <a:off x="171471" y="1223681"/>
            <a:ext cx="11903987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28700" lvl="1" indent="-57150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pt-BR" sz="3600" b="1" dirty="0" err="1">
                <a:solidFill>
                  <a:schemeClr val="bg1"/>
                </a:solidFill>
              </a:rPr>
              <a:t>Ajax.ActionLink</a:t>
            </a:r>
            <a:endParaRPr lang="pt-BR" sz="3600" b="1" dirty="0">
              <a:solidFill>
                <a:schemeClr val="bg1"/>
              </a:solidFill>
            </a:endParaRPr>
          </a:p>
          <a:p>
            <a:pPr marL="1028700" lvl="1" indent="-57150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pt-BR" sz="3600" b="1" dirty="0">
                <a:solidFill>
                  <a:schemeClr val="bg1"/>
                </a:solidFill>
              </a:rPr>
              <a:t>Gera um link com uma chamada assíncrona a uma </a:t>
            </a:r>
            <a:r>
              <a:rPr lang="pt-BR" sz="3600" b="1" dirty="0" err="1">
                <a:solidFill>
                  <a:schemeClr val="bg1"/>
                </a:solidFill>
              </a:rPr>
              <a:t>action</a:t>
            </a:r>
            <a:r>
              <a:rPr lang="pt-BR" sz="3600" b="1" dirty="0">
                <a:solidFill>
                  <a:schemeClr val="bg1"/>
                </a:solidFill>
              </a:rPr>
              <a:t> atualizando o resultado dentro de um elemento </a:t>
            </a:r>
            <a:r>
              <a:rPr lang="pt-BR" sz="3600" b="1" dirty="0" err="1">
                <a:solidFill>
                  <a:schemeClr val="bg1"/>
                </a:solidFill>
              </a:rPr>
              <a:t>html</a:t>
            </a:r>
            <a:endParaRPr lang="pt-BR" sz="3600" b="1" dirty="0">
              <a:solidFill>
                <a:schemeClr val="bg1"/>
              </a:solidFill>
            </a:endParaRPr>
          </a:p>
          <a:p>
            <a:pPr marL="1028700" lvl="1" indent="-57150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pt-BR" sz="3600" b="1" dirty="0">
                <a:solidFill>
                  <a:schemeClr val="bg1"/>
                </a:solidFill>
              </a:rPr>
              <a:t>Demo: Link para ver última crítica na home</a:t>
            </a:r>
          </a:p>
          <a:p>
            <a:pPr marL="1028700" lvl="1" indent="-57150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pt-BR" sz="3600" b="1" dirty="0">
                <a:solidFill>
                  <a:schemeClr val="bg1"/>
                </a:solidFill>
              </a:rPr>
              <a:t>Capacidade de gerenciar elemento de “</a:t>
            </a:r>
            <a:r>
              <a:rPr lang="pt-BR" sz="3600" b="1" dirty="0" err="1">
                <a:solidFill>
                  <a:schemeClr val="bg1"/>
                </a:solidFill>
              </a:rPr>
              <a:t>loading</a:t>
            </a:r>
            <a:r>
              <a:rPr lang="pt-BR" sz="3600" b="1" dirty="0">
                <a:solidFill>
                  <a:schemeClr val="bg1"/>
                </a:solidFill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6007122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1"/>
          <p:cNvSpPr txBox="1">
            <a:spLocks/>
          </p:cNvSpPr>
          <p:nvPr/>
        </p:nvSpPr>
        <p:spPr bwMode="auto">
          <a:xfrm>
            <a:off x="457199" y="159541"/>
            <a:ext cx="7629815" cy="10401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lnSpc>
                <a:spcPct val="80000"/>
              </a:lnSpc>
            </a:pPr>
            <a:r>
              <a:rPr lang="pt-BR" sz="3600" b="1" dirty="0" err="1">
                <a:solidFill>
                  <a:schemeClr val="bg2"/>
                </a:solidFill>
              </a:rPr>
              <a:t>Javascript</a:t>
            </a:r>
            <a:r>
              <a:rPr lang="pt-BR" sz="3600" b="1" dirty="0">
                <a:solidFill>
                  <a:schemeClr val="bg2"/>
                </a:solidFill>
              </a:rPr>
              <a:t> não obstrutivo</a:t>
            </a:r>
            <a:endParaRPr lang="pt-BR" b="1" dirty="0">
              <a:solidFill>
                <a:schemeClr val="bg2"/>
              </a:solidFill>
              <a:cs typeface="Tahoma" charset="0"/>
            </a:endParaRPr>
          </a:p>
        </p:txBody>
      </p:sp>
      <p:sp>
        <p:nvSpPr>
          <p:cNvPr id="5" name="Espaço Reservado para Conteúdo 1"/>
          <p:cNvSpPr txBox="1">
            <a:spLocks/>
          </p:cNvSpPr>
          <p:nvPr/>
        </p:nvSpPr>
        <p:spPr>
          <a:xfrm>
            <a:off x="457199" y="1600200"/>
            <a:ext cx="10757647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/>
          </a:p>
          <a:p>
            <a:endParaRPr lang="pt-BR"/>
          </a:p>
          <a:p>
            <a:endParaRPr lang="pt-BR"/>
          </a:p>
          <a:p>
            <a:pPr marL="0" indent="0">
              <a:buFont typeface="Arial"/>
              <a:buNone/>
            </a:pPr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251519" y="1089211"/>
            <a:ext cx="11702915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chemeClr val="tx2"/>
                </a:solidFill>
              </a:rPr>
              <a:t>Nenhum script é injetado na página, ao invés disso são gerados atributos data-* descritos na especificação do HTML5</a:t>
            </a:r>
          </a:p>
          <a:p>
            <a:pPr marL="571500" indent="-5715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chemeClr val="tx2"/>
                </a:solidFill>
              </a:rPr>
              <a:t>A especificação determina que os browsers devem ignorar atributos com o prefixo “data-”</a:t>
            </a:r>
          </a:p>
          <a:p>
            <a:pPr marL="571500" indent="-5715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chemeClr val="tx2"/>
                </a:solidFill>
              </a:rPr>
              <a:t>Desta forma a estrutura HTML fica totalmente independente do comportamento implementado no </a:t>
            </a:r>
            <a:r>
              <a:rPr lang="pt-BR" sz="2800" b="1" dirty="0" err="1">
                <a:solidFill>
                  <a:schemeClr val="tx2"/>
                </a:solidFill>
              </a:rPr>
              <a:t>javascript</a:t>
            </a:r>
            <a:r>
              <a:rPr lang="pt-BR" sz="2800" b="1" dirty="0">
                <a:solidFill>
                  <a:schemeClr val="tx2"/>
                </a:solidFill>
              </a:rPr>
              <a:t> mantendo o baixo acoplamento</a:t>
            </a:r>
          </a:p>
          <a:p>
            <a:pPr marL="571500" indent="-5715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chemeClr val="tx2"/>
                </a:solidFill>
              </a:rPr>
              <a:t>Ajax </a:t>
            </a:r>
            <a:r>
              <a:rPr lang="pt-BR" sz="2800" b="1" dirty="0" err="1">
                <a:solidFill>
                  <a:schemeClr val="tx2"/>
                </a:solidFill>
              </a:rPr>
              <a:t>Helpers</a:t>
            </a:r>
            <a:r>
              <a:rPr lang="pt-BR" sz="2800" b="1" dirty="0">
                <a:solidFill>
                  <a:schemeClr val="tx2"/>
                </a:solidFill>
              </a:rPr>
              <a:t> dependem da biblioteca jquery.unobstrusive-ajax.js</a:t>
            </a:r>
          </a:p>
          <a:p>
            <a:pPr marL="571500" indent="-5715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pt-BR" sz="2800" b="1" dirty="0" err="1">
                <a:solidFill>
                  <a:schemeClr val="tx2"/>
                </a:solidFill>
              </a:rPr>
              <a:t>Client</a:t>
            </a:r>
            <a:r>
              <a:rPr lang="pt-BR" sz="2800" b="1" dirty="0">
                <a:solidFill>
                  <a:schemeClr val="tx2"/>
                </a:solidFill>
              </a:rPr>
              <a:t> </a:t>
            </a:r>
            <a:r>
              <a:rPr lang="pt-BR" sz="2800" b="1" dirty="0" err="1">
                <a:solidFill>
                  <a:schemeClr val="tx2"/>
                </a:solidFill>
              </a:rPr>
              <a:t>Validation</a:t>
            </a:r>
            <a:r>
              <a:rPr lang="pt-BR" sz="2800" b="1" dirty="0">
                <a:solidFill>
                  <a:schemeClr val="tx2"/>
                </a:solidFill>
              </a:rPr>
              <a:t> depende da biblioteca jquery.validate.unobstrusive.js</a:t>
            </a:r>
          </a:p>
        </p:txBody>
      </p:sp>
    </p:spTree>
    <p:extLst>
      <p:ext uri="{BB962C8B-B14F-4D97-AF65-F5344CB8AC3E}">
        <p14:creationId xmlns:p14="http://schemas.microsoft.com/office/powerpoint/2010/main" val="43269200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1"/>
          <p:cNvSpPr txBox="1">
            <a:spLocks/>
          </p:cNvSpPr>
          <p:nvPr/>
        </p:nvSpPr>
        <p:spPr bwMode="auto">
          <a:xfrm>
            <a:off x="457199" y="239291"/>
            <a:ext cx="7629815" cy="10401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lnSpc>
                <a:spcPct val="80000"/>
              </a:lnSpc>
            </a:pPr>
            <a:r>
              <a:rPr lang="pt-BR" sz="3600" b="1" dirty="0" err="1">
                <a:solidFill>
                  <a:schemeClr val="bg2"/>
                </a:solidFill>
              </a:rPr>
              <a:t>Ajax.BeginForm</a:t>
            </a:r>
            <a:endParaRPr lang="pt-BR" b="1" dirty="0">
              <a:solidFill>
                <a:schemeClr val="bg2"/>
              </a:solidFill>
              <a:cs typeface="Tahoma" charset="0"/>
            </a:endParaRPr>
          </a:p>
        </p:txBody>
      </p:sp>
      <p:sp>
        <p:nvSpPr>
          <p:cNvPr id="5" name="Espaço Reservado para Conteúdo 1"/>
          <p:cNvSpPr txBox="1">
            <a:spLocks/>
          </p:cNvSpPr>
          <p:nvPr/>
        </p:nvSpPr>
        <p:spPr>
          <a:xfrm>
            <a:off x="457199" y="1600200"/>
            <a:ext cx="10757647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/>
          </a:p>
          <a:p>
            <a:endParaRPr lang="pt-BR"/>
          </a:p>
          <a:p>
            <a:endParaRPr lang="pt-BR"/>
          </a:p>
          <a:p>
            <a:pPr marL="0" indent="0">
              <a:buFont typeface="Arial"/>
              <a:buNone/>
            </a:pPr>
            <a:endParaRPr lang="pt-BR" dirty="0"/>
          </a:p>
        </p:txBody>
      </p:sp>
      <p:grpSp>
        <p:nvGrpSpPr>
          <p:cNvPr id="8" name="Grupo 7"/>
          <p:cNvGrpSpPr/>
          <p:nvPr/>
        </p:nvGrpSpPr>
        <p:grpSpPr>
          <a:xfrm>
            <a:off x="457199" y="2456894"/>
            <a:ext cx="11335871" cy="3323026"/>
            <a:chOff x="457199" y="2456894"/>
            <a:chExt cx="11335871" cy="3323026"/>
          </a:xfrm>
        </p:grpSpPr>
        <p:grpSp>
          <p:nvGrpSpPr>
            <p:cNvPr id="6" name="Grupo 5"/>
            <p:cNvGrpSpPr/>
            <p:nvPr/>
          </p:nvGrpSpPr>
          <p:grpSpPr>
            <a:xfrm>
              <a:off x="457199" y="2456894"/>
              <a:ext cx="11335871" cy="3323026"/>
              <a:chOff x="443753" y="2400519"/>
              <a:chExt cx="11335871" cy="3323026"/>
            </a:xfrm>
          </p:grpSpPr>
          <p:sp>
            <p:nvSpPr>
              <p:cNvPr id="3" name="Retângulo 2"/>
              <p:cNvSpPr/>
              <p:nvPr/>
            </p:nvSpPr>
            <p:spPr>
              <a:xfrm>
                <a:off x="443753" y="2400519"/>
                <a:ext cx="11335871" cy="2962271"/>
              </a:xfrm>
              <a:prstGeom prst="rect">
                <a:avLst/>
              </a:prstGeom>
              <a:solidFill>
                <a:srgbClr val="0070C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" name="CaixaDeTexto 3"/>
              <p:cNvSpPr txBox="1"/>
              <p:nvPr/>
            </p:nvSpPr>
            <p:spPr>
              <a:xfrm>
                <a:off x="4733366" y="2722724"/>
                <a:ext cx="6790763" cy="30008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631825" lvl="1" indent="-571500">
                  <a:spcAft>
                    <a:spcPts val="1800"/>
                  </a:spcAft>
                  <a:buFont typeface="Courier New" panose="02070309020205020404" pitchFamily="49" charset="0"/>
                  <a:buChar char="o"/>
                </a:pPr>
                <a:r>
                  <a:rPr lang="pt-BR" sz="2400" dirty="0">
                    <a:solidFill>
                      <a:schemeClr val="bg1"/>
                    </a:solidFill>
                  </a:rPr>
                  <a:t>Inserir a instrução </a:t>
                </a:r>
                <a:r>
                  <a:rPr lang="pt-BR" sz="2400" dirty="0" err="1">
                    <a:solidFill>
                      <a:schemeClr val="bg1"/>
                    </a:solidFill>
                  </a:rPr>
                  <a:t>Ajax.BeginForm</a:t>
                </a:r>
                <a:r>
                  <a:rPr lang="pt-BR" sz="2400" dirty="0">
                    <a:solidFill>
                      <a:schemeClr val="bg1"/>
                    </a:solidFill>
                  </a:rPr>
                  <a:t> na </a:t>
                </a:r>
                <a:r>
                  <a:rPr lang="pt-BR" sz="2400" dirty="0" err="1">
                    <a:solidFill>
                      <a:schemeClr val="bg1"/>
                    </a:solidFill>
                  </a:rPr>
                  <a:t>view</a:t>
                </a:r>
                <a:r>
                  <a:rPr lang="pt-BR" sz="2400" dirty="0">
                    <a:solidFill>
                      <a:schemeClr val="bg1"/>
                    </a:solidFill>
                  </a:rPr>
                  <a:t> Home/Index</a:t>
                </a:r>
              </a:p>
              <a:p>
                <a:pPr marL="631825" lvl="1" indent="-571500">
                  <a:spcAft>
                    <a:spcPts val="1800"/>
                  </a:spcAft>
                  <a:buFont typeface="Courier New" panose="02070309020205020404" pitchFamily="49" charset="0"/>
                  <a:buChar char="o"/>
                </a:pPr>
                <a:r>
                  <a:rPr lang="pt-BR" sz="2400" dirty="0">
                    <a:solidFill>
                      <a:schemeClr val="bg1"/>
                    </a:solidFill>
                  </a:rPr>
                  <a:t>Criar </a:t>
                </a:r>
                <a:r>
                  <a:rPr lang="pt-BR" sz="2400" dirty="0" err="1">
                    <a:solidFill>
                      <a:schemeClr val="bg1"/>
                    </a:solidFill>
                  </a:rPr>
                  <a:t>Action</a:t>
                </a:r>
                <a:r>
                  <a:rPr lang="pt-BR" sz="2400" dirty="0">
                    <a:solidFill>
                      <a:schemeClr val="bg1"/>
                    </a:solidFill>
                  </a:rPr>
                  <a:t> no </a:t>
                </a:r>
                <a:r>
                  <a:rPr lang="pt-BR" sz="2400" dirty="0" err="1">
                    <a:solidFill>
                      <a:schemeClr val="bg1"/>
                    </a:solidFill>
                  </a:rPr>
                  <a:t>controller</a:t>
                </a:r>
                <a:r>
                  <a:rPr lang="pt-BR" sz="2400" dirty="0">
                    <a:solidFill>
                      <a:schemeClr val="bg1"/>
                    </a:solidFill>
                  </a:rPr>
                  <a:t> retornando </a:t>
                </a:r>
                <a:r>
                  <a:rPr lang="pt-BR" sz="2400" dirty="0" err="1">
                    <a:solidFill>
                      <a:schemeClr val="bg1"/>
                    </a:solidFill>
                  </a:rPr>
                  <a:t>PartialViewResult</a:t>
                </a:r>
                <a:endParaRPr lang="pt-BR" sz="2400" dirty="0">
                  <a:solidFill>
                    <a:schemeClr val="bg1"/>
                  </a:solidFill>
                </a:endParaRPr>
              </a:p>
              <a:p>
                <a:pPr marL="631825" lvl="1" indent="-571500">
                  <a:spcAft>
                    <a:spcPts val="1800"/>
                  </a:spcAft>
                  <a:buFont typeface="Courier New" panose="02070309020205020404" pitchFamily="49" charset="0"/>
                  <a:buChar char="o"/>
                </a:pPr>
                <a:r>
                  <a:rPr lang="pt-BR" sz="2400" dirty="0">
                    <a:solidFill>
                      <a:schemeClr val="bg1"/>
                    </a:solidFill>
                  </a:rPr>
                  <a:t>Criar </a:t>
                </a:r>
                <a:r>
                  <a:rPr lang="pt-BR" sz="2400" dirty="0" err="1">
                    <a:solidFill>
                      <a:schemeClr val="bg1"/>
                    </a:solidFill>
                  </a:rPr>
                  <a:t>PartialView</a:t>
                </a:r>
                <a:r>
                  <a:rPr lang="pt-BR" sz="2400" dirty="0">
                    <a:solidFill>
                      <a:schemeClr val="bg1"/>
                    </a:solidFill>
                  </a:rPr>
                  <a:t> para os resultados da busca</a:t>
                </a:r>
              </a:p>
              <a:p>
                <a:pPr marL="342900" indent="-342900">
                  <a:spcAft>
                    <a:spcPts val="1800"/>
                  </a:spcAft>
                  <a:buFont typeface="Courier New" panose="02070309020205020404" pitchFamily="49" charset="0"/>
                  <a:buChar char="o"/>
                </a:pPr>
                <a:endParaRPr lang="pt-BR" sz="24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7" name="CaixaDeTexto 6"/>
            <p:cNvSpPr txBox="1"/>
            <p:nvPr/>
          </p:nvSpPr>
          <p:spPr>
            <a:xfrm>
              <a:off x="457199" y="2698304"/>
              <a:ext cx="4141696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68288" indent="-268288">
                <a:buFont typeface="Arial" panose="020B0604020202020204" pitchFamily="34" charset="0"/>
                <a:buChar char="•"/>
              </a:pPr>
              <a:r>
                <a:rPr lang="pt-BR" sz="2800" b="1" dirty="0">
                  <a:solidFill>
                    <a:schemeClr val="bg1"/>
                  </a:solidFill>
                </a:rPr>
                <a:t>Demo: </a:t>
              </a:r>
              <a:br>
                <a:rPr lang="pt-BR" sz="2800" b="1" dirty="0">
                  <a:solidFill>
                    <a:schemeClr val="bg1"/>
                  </a:solidFill>
                </a:rPr>
              </a:br>
              <a:r>
                <a:rPr lang="pt-BR" sz="2800" b="1" dirty="0">
                  <a:solidFill>
                    <a:schemeClr val="bg1"/>
                  </a:solidFill>
                </a:rPr>
                <a:t>Implementar busca de restaurantes na home.</a:t>
              </a:r>
            </a:p>
          </p:txBody>
        </p:sp>
      </p:grpSp>
      <p:sp>
        <p:nvSpPr>
          <p:cNvPr id="2" name="CaixaDeTexto 1"/>
          <p:cNvSpPr txBox="1"/>
          <p:nvPr/>
        </p:nvSpPr>
        <p:spPr>
          <a:xfrm>
            <a:off x="457199" y="1640203"/>
            <a:ext cx="1133587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chemeClr val="tx2"/>
                </a:solidFill>
              </a:rPr>
              <a:t>Cria um formulário para enviar dados assíncronos para o servidor.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800" b="1" dirty="0"/>
          </a:p>
        </p:txBody>
      </p:sp>
    </p:spTree>
    <p:extLst>
      <p:ext uri="{BB962C8B-B14F-4D97-AF65-F5344CB8AC3E}">
        <p14:creationId xmlns:p14="http://schemas.microsoft.com/office/powerpoint/2010/main" val="374041098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1"/>
          <p:cNvSpPr txBox="1">
            <a:spLocks/>
          </p:cNvSpPr>
          <p:nvPr/>
        </p:nvSpPr>
        <p:spPr bwMode="auto">
          <a:xfrm>
            <a:off x="262960" y="212994"/>
            <a:ext cx="7629815" cy="10401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lnSpc>
                <a:spcPct val="80000"/>
              </a:lnSpc>
            </a:pPr>
            <a:r>
              <a:rPr lang="pt-BR" sz="3600" b="1" dirty="0" err="1">
                <a:solidFill>
                  <a:schemeClr val="bg2"/>
                </a:solidFill>
              </a:rPr>
              <a:t>jQuery</a:t>
            </a:r>
            <a:r>
              <a:rPr lang="pt-BR" sz="3600" b="1" dirty="0">
                <a:solidFill>
                  <a:schemeClr val="bg2"/>
                </a:solidFill>
              </a:rPr>
              <a:t> UI</a:t>
            </a:r>
            <a:endParaRPr lang="pt-BR" b="1" dirty="0">
              <a:solidFill>
                <a:schemeClr val="bg2"/>
              </a:solidFill>
              <a:cs typeface="Tahoma" charset="0"/>
            </a:endParaRPr>
          </a:p>
        </p:txBody>
      </p:sp>
      <p:sp>
        <p:nvSpPr>
          <p:cNvPr id="5" name="Espaço Reservado para Conteúdo 1"/>
          <p:cNvSpPr txBox="1">
            <a:spLocks/>
          </p:cNvSpPr>
          <p:nvPr/>
        </p:nvSpPr>
        <p:spPr>
          <a:xfrm>
            <a:off x="457199" y="1600200"/>
            <a:ext cx="10757647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/>
          </a:p>
          <a:p>
            <a:endParaRPr lang="pt-BR"/>
          </a:p>
          <a:p>
            <a:endParaRPr lang="pt-BR"/>
          </a:p>
          <a:p>
            <a:pPr marL="0" indent="0">
              <a:buFont typeface="Arial"/>
              <a:buNone/>
            </a:pPr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262960" y="1253151"/>
            <a:ext cx="11516664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pt-BR" sz="3200" b="1" dirty="0">
                <a:solidFill>
                  <a:schemeClr val="tx2"/>
                </a:solidFill>
              </a:rPr>
              <a:t>Demo: Adicionar funcionalidade de </a:t>
            </a:r>
            <a:r>
              <a:rPr lang="pt-BR" sz="3200" b="1" dirty="0" err="1">
                <a:solidFill>
                  <a:schemeClr val="tx2"/>
                </a:solidFill>
              </a:rPr>
              <a:t>AutoComplete</a:t>
            </a:r>
            <a:r>
              <a:rPr lang="pt-BR" sz="3200" b="1" dirty="0">
                <a:solidFill>
                  <a:schemeClr val="tx2"/>
                </a:solidFill>
              </a:rPr>
              <a:t> na busca de restaurantes da home</a:t>
            </a:r>
          </a:p>
          <a:p>
            <a:pPr marL="457200" indent="-4572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pt-BR" sz="3200" b="1" dirty="0">
                <a:solidFill>
                  <a:schemeClr val="tx2"/>
                </a:solidFill>
              </a:rPr>
              <a:t>Incluir referências do jqueryUI na layout </a:t>
            </a:r>
            <a:r>
              <a:rPr lang="pt-BR" sz="3200" b="1" dirty="0" err="1">
                <a:solidFill>
                  <a:schemeClr val="tx2"/>
                </a:solidFill>
              </a:rPr>
              <a:t>view</a:t>
            </a:r>
            <a:endParaRPr lang="pt-BR" sz="3200" b="1" dirty="0">
              <a:solidFill>
                <a:schemeClr val="tx2"/>
              </a:solidFill>
            </a:endParaRPr>
          </a:p>
          <a:p>
            <a:pPr marL="457200" indent="-4572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pt-BR" sz="3200" b="1" dirty="0">
                <a:solidFill>
                  <a:schemeClr val="tx2"/>
                </a:solidFill>
              </a:rPr>
              <a:t>Marcar o input “q” da busca com o </a:t>
            </a:r>
            <a:r>
              <a:rPr lang="pt-BR" sz="3200" b="1" dirty="0" err="1">
                <a:solidFill>
                  <a:schemeClr val="tx2"/>
                </a:solidFill>
              </a:rPr>
              <a:t>data-atribute</a:t>
            </a:r>
            <a:endParaRPr lang="pt-BR" sz="3200" b="1" dirty="0">
              <a:solidFill>
                <a:schemeClr val="tx2"/>
              </a:solidFill>
            </a:endParaRPr>
          </a:p>
          <a:p>
            <a:pPr marL="457200" indent="-4572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pt-BR" sz="3200" b="1" dirty="0">
                <a:solidFill>
                  <a:schemeClr val="tx2"/>
                </a:solidFill>
              </a:rPr>
              <a:t>Incluir Arquivo de script da aplicação para procurar pelos inputs com o data-</a:t>
            </a:r>
            <a:r>
              <a:rPr lang="pt-BR" sz="3200" b="1" dirty="0" err="1">
                <a:solidFill>
                  <a:schemeClr val="tx2"/>
                </a:solidFill>
              </a:rPr>
              <a:t>attribute</a:t>
            </a:r>
            <a:r>
              <a:rPr lang="pt-BR" sz="3200" b="1" dirty="0">
                <a:solidFill>
                  <a:schemeClr val="tx2"/>
                </a:solidFill>
              </a:rPr>
              <a:t> </a:t>
            </a:r>
            <a:r>
              <a:rPr lang="pt-BR" sz="3200" b="1" dirty="0" err="1">
                <a:solidFill>
                  <a:schemeClr val="tx2"/>
                </a:solidFill>
              </a:rPr>
              <a:t>autocomplete</a:t>
            </a:r>
            <a:r>
              <a:rPr lang="pt-BR" sz="3200" b="1" dirty="0">
                <a:solidFill>
                  <a:schemeClr val="tx2"/>
                </a:solidFill>
              </a:rPr>
              <a:t> e ativar a funcionalidade</a:t>
            </a:r>
          </a:p>
          <a:p>
            <a:pPr marL="457200" indent="-4572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pt-BR" sz="3200" b="1" dirty="0">
                <a:solidFill>
                  <a:schemeClr val="tx2"/>
                </a:solidFill>
              </a:rPr>
              <a:t>Criar a </a:t>
            </a:r>
            <a:r>
              <a:rPr lang="pt-BR" sz="3200" b="1" dirty="0" err="1">
                <a:solidFill>
                  <a:schemeClr val="tx2"/>
                </a:solidFill>
              </a:rPr>
              <a:t>action</a:t>
            </a:r>
            <a:r>
              <a:rPr lang="pt-BR" sz="3200" b="1" dirty="0">
                <a:solidFill>
                  <a:schemeClr val="tx2"/>
                </a:solidFill>
              </a:rPr>
              <a:t> que retorna as sugestões no </a:t>
            </a:r>
            <a:r>
              <a:rPr lang="pt-BR" sz="3200" b="1" dirty="0" err="1">
                <a:solidFill>
                  <a:schemeClr val="tx2"/>
                </a:solidFill>
              </a:rPr>
              <a:t>HomeController</a:t>
            </a:r>
            <a:endParaRPr lang="pt-BR" sz="32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375418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0" y="981638"/>
            <a:ext cx="12192000" cy="5170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5" name="Title 1"/>
          <p:cNvSpPr txBox="1">
            <a:spLocks/>
          </p:cNvSpPr>
          <p:nvPr/>
        </p:nvSpPr>
        <p:spPr bwMode="auto">
          <a:xfrm>
            <a:off x="322447" y="0"/>
            <a:ext cx="7629815" cy="10401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lnSpc>
                <a:spcPct val="80000"/>
              </a:lnSpc>
            </a:pPr>
            <a:r>
              <a:rPr lang="pt-BR" sz="3600" b="1" dirty="0" err="1">
                <a:solidFill>
                  <a:schemeClr val="bg2"/>
                </a:solidFill>
              </a:rPr>
              <a:t>Custom</a:t>
            </a:r>
            <a:r>
              <a:rPr lang="pt-BR" sz="3600" b="1" dirty="0">
                <a:solidFill>
                  <a:schemeClr val="bg2"/>
                </a:solidFill>
              </a:rPr>
              <a:t> </a:t>
            </a:r>
            <a:r>
              <a:rPr lang="pt-BR" sz="3600" b="1" dirty="0" err="1">
                <a:solidFill>
                  <a:schemeClr val="bg2"/>
                </a:solidFill>
              </a:rPr>
              <a:t>Templates</a:t>
            </a:r>
            <a:endParaRPr lang="pt-BR" b="1" dirty="0">
              <a:solidFill>
                <a:schemeClr val="bg2"/>
              </a:solidFill>
              <a:cs typeface="Tahoma" charset="0"/>
            </a:endParaRPr>
          </a:p>
        </p:txBody>
      </p:sp>
      <p:sp>
        <p:nvSpPr>
          <p:cNvPr id="5" name="Espaço Reservado para Conteúdo 1"/>
          <p:cNvSpPr txBox="1">
            <a:spLocks/>
          </p:cNvSpPr>
          <p:nvPr/>
        </p:nvSpPr>
        <p:spPr>
          <a:xfrm>
            <a:off x="457199" y="1600200"/>
            <a:ext cx="10757647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/>
          </a:p>
          <a:p>
            <a:endParaRPr lang="pt-BR"/>
          </a:p>
          <a:p>
            <a:endParaRPr lang="pt-BR"/>
          </a:p>
          <a:p>
            <a:pPr marL="0" indent="0">
              <a:buFont typeface="Arial"/>
              <a:buNone/>
            </a:pPr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322447" y="981638"/>
            <a:ext cx="11658881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chemeClr val="accent3">
                    <a:lumMod val="75000"/>
                  </a:schemeClr>
                </a:solidFill>
              </a:rPr>
              <a:t>Demo: Criar um </a:t>
            </a:r>
            <a:r>
              <a:rPr lang="pt-BR" sz="2800" b="1" dirty="0" err="1">
                <a:solidFill>
                  <a:schemeClr val="accent3">
                    <a:lumMod val="75000"/>
                  </a:schemeClr>
                </a:solidFill>
              </a:rPr>
              <a:t>Custom</a:t>
            </a:r>
            <a:r>
              <a:rPr lang="pt-BR" sz="2800" b="1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pt-BR" sz="2800" b="1" dirty="0" err="1">
                <a:solidFill>
                  <a:schemeClr val="accent3">
                    <a:lumMod val="75000"/>
                  </a:schemeClr>
                </a:solidFill>
              </a:rPr>
              <a:t>Template</a:t>
            </a:r>
            <a:r>
              <a:rPr lang="pt-BR" sz="2800" b="1" dirty="0">
                <a:solidFill>
                  <a:schemeClr val="accent3">
                    <a:lumMod val="75000"/>
                  </a:schemeClr>
                </a:solidFill>
              </a:rPr>
              <a:t> para exibir o </a:t>
            </a:r>
            <a:r>
              <a:rPr lang="pt-BR" sz="2800" b="1" dirty="0" err="1">
                <a:solidFill>
                  <a:schemeClr val="accent3">
                    <a:lumMod val="75000"/>
                  </a:schemeClr>
                </a:solidFill>
              </a:rPr>
              <a:t>DateTimePicker</a:t>
            </a:r>
            <a:r>
              <a:rPr lang="pt-BR" sz="2800" b="1" dirty="0">
                <a:solidFill>
                  <a:schemeClr val="accent3">
                    <a:lumMod val="75000"/>
                  </a:schemeClr>
                </a:solidFill>
              </a:rPr>
              <a:t> do </a:t>
            </a:r>
            <a:r>
              <a:rPr lang="pt-BR" sz="2800" b="1" dirty="0" err="1">
                <a:solidFill>
                  <a:schemeClr val="accent3">
                    <a:lumMod val="75000"/>
                  </a:schemeClr>
                </a:solidFill>
              </a:rPr>
              <a:t>jQueryUI</a:t>
            </a:r>
            <a:endParaRPr lang="pt-BR" sz="2800" b="1" dirty="0">
              <a:solidFill>
                <a:schemeClr val="accent3">
                  <a:lumMod val="75000"/>
                </a:schemeClr>
              </a:solidFill>
            </a:endParaRP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chemeClr val="accent3">
                    <a:lumMod val="75000"/>
                  </a:schemeClr>
                </a:solidFill>
              </a:rPr>
              <a:t>Criar a pasta especial </a:t>
            </a:r>
            <a:r>
              <a:rPr lang="pt-BR" sz="2800" b="1" dirty="0" err="1">
                <a:solidFill>
                  <a:schemeClr val="accent3">
                    <a:lumMod val="75000"/>
                  </a:schemeClr>
                </a:solidFill>
              </a:rPr>
              <a:t>EditorTemplates</a:t>
            </a:r>
            <a:r>
              <a:rPr lang="pt-BR" sz="2800" b="1" dirty="0">
                <a:solidFill>
                  <a:schemeClr val="accent3">
                    <a:lumMod val="75000"/>
                  </a:schemeClr>
                </a:solidFill>
              </a:rPr>
              <a:t> na pasta </a:t>
            </a:r>
            <a:r>
              <a:rPr lang="pt-BR" sz="2800" b="1" dirty="0" err="1">
                <a:solidFill>
                  <a:schemeClr val="accent3">
                    <a:lumMod val="75000"/>
                  </a:schemeClr>
                </a:solidFill>
              </a:rPr>
              <a:t>Shared</a:t>
            </a:r>
            <a:endParaRPr lang="pt-BR" sz="2800" b="1" dirty="0">
              <a:solidFill>
                <a:schemeClr val="accent3">
                  <a:lumMod val="75000"/>
                </a:schemeClr>
              </a:solidFill>
            </a:endParaRP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chemeClr val="accent3">
                    <a:lumMod val="75000"/>
                  </a:schemeClr>
                </a:solidFill>
              </a:rPr>
              <a:t>Criar uma </a:t>
            </a:r>
            <a:r>
              <a:rPr lang="pt-BR" sz="2800" b="1" dirty="0" err="1">
                <a:solidFill>
                  <a:schemeClr val="accent3">
                    <a:lumMod val="75000"/>
                  </a:schemeClr>
                </a:solidFill>
              </a:rPr>
              <a:t>PartialView</a:t>
            </a:r>
            <a:r>
              <a:rPr lang="pt-BR" sz="2800" b="1" dirty="0">
                <a:solidFill>
                  <a:schemeClr val="accent3">
                    <a:lumMod val="75000"/>
                  </a:schemeClr>
                </a:solidFill>
              </a:rPr>
              <a:t> chamada </a:t>
            </a:r>
            <a:r>
              <a:rPr lang="pt-BR" sz="2800" b="1" dirty="0" err="1">
                <a:solidFill>
                  <a:schemeClr val="accent3">
                    <a:lumMod val="75000"/>
                  </a:schemeClr>
                </a:solidFill>
              </a:rPr>
              <a:t>DateTime</a:t>
            </a:r>
            <a:endParaRPr lang="pt-BR" sz="2800" b="1" dirty="0">
              <a:solidFill>
                <a:schemeClr val="accent3">
                  <a:lumMod val="75000"/>
                </a:schemeClr>
              </a:solidFill>
            </a:endParaRP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chemeClr val="accent3">
                    <a:lumMod val="75000"/>
                  </a:schemeClr>
                </a:solidFill>
              </a:rPr>
              <a:t>Sobrescreve o </a:t>
            </a:r>
            <a:r>
              <a:rPr lang="pt-BR" sz="2800" b="1" dirty="0" err="1">
                <a:solidFill>
                  <a:schemeClr val="accent3">
                    <a:lumMod val="75000"/>
                  </a:schemeClr>
                </a:solidFill>
              </a:rPr>
              <a:t>Template</a:t>
            </a:r>
            <a:r>
              <a:rPr lang="pt-BR" sz="2800" b="1" dirty="0">
                <a:solidFill>
                  <a:schemeClr val="accent3">
                    <a:lumMod val="75000"/>
                  </a:schemeClr>
                </a:solidFill>
              </a:rPr>
              <a:t> padrão utilizado pelo </a:t>
            </a:r>
            <a:r>
              <a:rPr lang="pt-BR" sz="2800" b="1" dirty="0" err="1">
                <a:solidFill>
                  <a:schemeClr val="accent3">
                    <a:lumMod val="75000"/>
                  </a:schemeClr>
                </a:solidFill>
              </a:rPr>
              <a:t>EditorFor</a:t>
            </a:r>
            <a:r>
              <a:rPr lang="pt-BR" sz="2800" b="1" dirty="0">
                <a:solidFill>
                  <a:schemeClr val="accent3">
                    <a:lumMod val="75000"/>
                  </a:schemeClr>
                </a:solidFill>
              </a:rPr>
              <a:t> para propriedades do tipo </a:t>
            </a:r>
            <a:r>
              <a:rPr lang="pt-BR" sz="2800" b="1" dirty="0" err="1">
                <a:solidFill>
                  <a:schemeClr val="accent3">
                    <a:lumMod val="75000"/>
                  </a:schemeClr>
                </a:solidFill>
              </a:rPr>
              <a:t>DateTime</a:t>
            </a:r>
            <a:endParaRPr lang="pt-BR" sz="2800" b="1" dirty="0">
              <a:solidFill>
                <a:schemeClr val="accent3">
                  <a:lumMod val="75000"/>
                </a:schemeClr>
              </a:solidFill>
            </a:endParaRP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chemeClr val="accent3">
                    <a:lumMod val="75000"/>
                  </a:schemeClr>
                </a:solidFill>
              </a:rPr>
              <a:t>A </a:t>
            </a:r>
            <a:r>
              <a:rPr lang="pt-BR" sz="2800" b="1" dirty="0" err="1">
                <a:solidFill>
                  <a:schemeClr val="accent3">
                    <a:lumMod val="75000"/>
                  </a:schemeClr>
                </a:solidFill>
              </a:rPr>
              <a:t>PartialView</a:t>
            </a:r>
            <a:r>
              <a:rPr lang="pt-BR" sz="2800" b="1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pt-BR" sz="2800" b="1" dirty="0" err="1">
                <a:solidFill>
                  <a:schemeClr val="accent3">
                    <a:lumMod val="75000"/>
                  </a:schemeClr>
                </a:solidFill>
              </a:rPr>
              <a:t>DateTime</a:t>
            </a:r>
            <a:r>
              <a:rPr lang="pt-BR" sz="2800" b="1" dirty="0">
                <a:solidFill>
                  <a:schemeClr val="accent3">
                    <a:lumMod val="75000"/>
                  </a:schemeClr>
                </a:solidFill>
              </a:rPr>
              <a:t> deve </a:t>
            </a:r>
            <a:r>
              <a:rPr lang="pt-BR" sz="2800" b="1" dirty="0" err="1">
                <a:solidFill>
                  <a:schemeClr val="accent3">
                    <a:lumMod val="75000"/>
                  </a:schemeClr>
                </a:solidFill>
              </a:rPr>
              <a:t>Renderizar</a:t>
            </a:r>
            <a:r>
              <a:rPr lang="pt-BR" sz="2800" b="1" dirty="0">
                <a:solidFill>
                  <a:schemeClr val="accent3">
                    <a:lumMod val="75000"/>
                  </a:schemeClr>
                </a:solidFill>
              </a:rPr>
              <a:t> um </a:t>
            </a:r>
            <a:r>
              <a:rPr lang="pt-BR" sz="2800" b="1" dirty="0" err="1">
                <a:solidFill>
                  <a:schemeClr val="accent3">
                    <a:lumMod val="75000"/>
                  </a:schemeClr>
                </a:solidFill>
              </a:rPr>
              <a:t>textbox</a:t>
            </a:r>
            <a:r>
              <a:rPr lang="pt-BR" sz="2800" b="1" dirty="0">
                <a:solidFill>
                  <a:schemeClr val="accent3">
                    <a:lumMod val="75000"/>
                  </a:schemeClr>
                </a:solidFill>
              </a:rPr>
              <a:t> com um data-</a:t>
            </a:r>
            <a:r>
              <a:rPr lang="pt-BR" sz="2800" b="1" dirty="0" err="1">
                <a:solidFill>
                  <a:schemeClr val="accent3">
                    <a:lumMod val="75000"/>
                  </a:schemeClr>
                </a:solidFill>
              </a:rPr>
              <a:t>attrbiute</a:t>
            </a:r>
            <a:r>
              <a:rPr lang="pt-BR" sz="2800" b="1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pt-BR" sz="2800" b="1" dirty="0" err="1">
                <a:solidFill>
                  <a:schemeClr val="accent3">
                    <a:lumMod val="75000"/>
                  </a:schemeClr>
                </a:solidFill>
              </a:rPr>
              <a:t>datepicker</a:t>
            </a:r>
            <a:endParaRPr lang="pt-BR" sz="2800" b="1" dirty="0">
              <a:solidFill>
                <a:schemeClr val="accent3">
                  <a:lumMod val="75000"/>
                </a:schemeClr>
              </a:solidFill>
            </a:endParaRP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chemeClr val="accent3">
                    <a:lumMod val="75000"/>
                  </a:schemeClr>
                </a:solidFill>
              </a:rPr>
              <a:t>No </a:t>
            </a:r>
            <a:r>
              <a:rPr lang="pt-BR" sz="2800" b="1" dirty="0" err="1">
                <a:solidFill>
                  <a:schemeClr val="accent3">
                    <a:lumMod val="75000"/>
                  </a:schemeClr>
                </a:solidFill>
              </a:rPr>
              <a:t>Javascript</a:t>
            </a:r>
            <a:r>
              <a:rPr lang="pt-BR" sz="2800" b="1" dirty="0">
                <a:solidFill>
                  <a:schemeClr val="accent3">
                    <a:lumMod val="75000"/>
                  </a:schemeClr>
                </a:solidFill>
              </a:rPr>
              <a:t> da aplicação, habilitar o </a:t>
            </a:r>
            <a:r>
              <a:rPr lang="pt-BR" sz="2800" b="1" dirty="0" err="1">
                <a:solidFill>
                  <a:schemeClr val="accent3">
                    <a:lumMod val="75000"/>
                  </a:schemeClr>
                </a:solidFill>
              </a:rPr>
              <a:t>datepicker</a:t>
            </a:r>
            <a:r>
              <a:rPr lang="pt-BR" sz="2800" b="1" dirty="0">
                <a:solidFill>
                  <a:schemeClr val="accent3">
                    <a:lumMod val="75000"/>
                  </a:schemeClr>
                </a:solidFill>
              </a:rPr>
              <a:t> para os inputs que possuem o data-</a:t>
            </a:r>
            <a:r>
              <a:rPr lang="pt-BR" sz="2800" b="1" dirty="0" err="1">
                <a:solidFill>
                  <a:schemeClr val="accent3">
                    <a:lumMod val="75000"/>
                  </a:schemeClr>
                </a:solidFill>
              </a:rPr>
              <a:t>attribute</a:t>
            </a:r>
            <a:endParaRPr lang="pt-BR" sz="2800" b="1" dirty="0">
              <a:solidFill>
                <a:schemeClr val="accent3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073918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1"/>
          <p:cNvSpPr txBox="1">
            <a:spLocks/>
          </p:cNvSpPr>
          <p:nvPr/>
        </p:nvSpPr>
        <p:spPr bwMode="auto">
          <a:xfrm>
            <a:off x="457199" y="198395"/>
            <a:ext cx="7629815" cy="10401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lnSpc>
                <a:spcPct val="80000"/>
              </a:lnSpc>
            </a:pPr>
            <a:r>
              <a:rPr lang="pt-BR" sz="3600" b="1" dirty="0" err="1">
                <a:solidFill>
                  <a:schemeClr val="bg2"/>
                </a:solidFill>
              </a:rPr>
              <a:t>jQuery.Templates</a:t>
            </a:r>
            <a:endParaRPr lang="pt-BR" b="1" dirty="0">
              <a:solidFill>
                <a:schemeClr val="bg2"/>
              </a:solidFill>
              <a:cs typeface="Tahoma" charset="0"/>
            </a:endParaRPr>
          </a:p>
        </p:txBody>
      </p:sp>
      <p:sp>
        <p:nvSpPr>
          <p:cNvPr id="5" name="Espaço Reservado para Conteúdo 1"/>
          <p:cNvSpPr txBox="1">
            <a:spLocks/>
          </p:cNvSpPr>
          <p:nvPr/>
        </p:nvSpPr>
        <p:spPr>
          <a:xfrm>
            <a:off x="457199" y="1600200"/>
            <a:ext cx="10757647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/>
          </a:p>
          <a:p>
            <a:endParaRPr lang="pt-BR"/>
          </a:p>
          <a:p>
            <a:endParaRPr lang="pt-BR"/>
          </a:p>
          <a:p>
            <a:pPr marL="0" indent="0">
              <a:buFont typeface="Arial"/>
              <a:buNone/>
            </a:pPr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322447" y="1643451"/>
            <a:ext cx="11726117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bg1"/>
                </a:solidFill>
              </a:rPr>
              <a:t>Demo: Busca de restaurantes na home </a:t>
            </a:r>
          </a:p>
          <a:p>
            <a:pPr marL="457200" indent="-4572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bg1"/>
                </a:solidFill>
              </a:rPr>
              <a:t>Adicionar a referência do </a:t>
            </a:r>
            <a:r>
              <a:rPr lang="pt-BR" sz="2800" dirty="0" err="1">
                <a:solidFill>
                  <a:schemeClr val="bg1"/>
                </a:solidFill>
              </a:rPr>
              <a:t>jquery.templates</a:t>
            </a:r>
            <a:r>
              <a:rPr lang="pt-BR" sz="2800" dirty="0">
                <a:solidFill>
                  <a:schemeClr val="bg1"/>
                </a:solidFill>
              </a:rPr>
              <a:t> via </a:t>
            </a:r>
            <a:r>
              <a:rPr lang="pt-BR" sz="2800" dirty="0" err="1">
                <a:solidFill>
                  <a:schemeClr val="bg1"/>
                </a:solidFill>
              </a:rPr>
              <a:t>nuget</a:t>
            </a:r>
            <a:endParaRPr lang="pt-BR" sz="2800" dirty="0">
              <a:solidFill>
                <a:schemeClr val="bg1"/>
              </a:solidFill>
            </a:endParaRPr>
          </a:p>
          <a:p>
            <a:pPr marL="457200" indent="-4572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bg1"/>
                </a:solidFill>
              </a:rPr>
              <a:t>Implementar o formulário na </a:t>
            </a:r>
            <a:r>
              <a:rPr lang="pt-BR" sz="2800" dirty="0" err="1">
                <a:solidFill>
                  <a:schemeClr val="bg1"/>
                </a:solidFill>
              </a:rPr>
              <a:t>view</a:t>
            </a:r>
            <a:r>
              <a:rPr lang="pt-BR" sz="2800" dirty="0">
                <a:solidFill>
                  <a:schemeClr val="bg1"/>
                </a:solidFill>
              </a:rPr>
              <a:t>, tabela de resultados e a </a:t>
            </a:r>
            <a:r>
              <a:rPr lang="pt-BR" sz="2800" dirty="0" err="1">
                <a:solidFill>
                  <a:schemeClr val="bg1"/>
                </a:solidFill>
              </a:rPr>
              <a:t>tag</a:t>
            </a:r>
            <a:r>
              <a:rPr lang="pt-BR" sz="2800" dirty="0">
                <a:solidFill>
                  <a:schemeClr val="bg1"/>
                </a:solidFill>
              </a:rPr>
              <a:t> do </a:t>
            </a:r>
            <a:r>
              <a:rPr lang="pt-BR" sz="2800" dirty="0" err="1">
                <a:solidFill>
                  <a:schemeClr val="bg1"/>
                </a:solidFill>
              </a:rPr>
              <a:t>template</a:t>
            </a:r>
            <a:endParaRPr lang="pt-BR" sz="2800" dirty="0">
              <a:solidFill>
                <a:schemeClr val="bg1"/>
              </a:solidFill>
            </a:endParaRPr>
          </a:p>
          <a:p>
            <a:pPr marL="457200" indent="-4572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bg1"/>
                </a:solidFill>
              </a:rPr>
              <a:t>Implementar a </a:t>
            </a:r>
            <a:r>
              <a:rPr lang="pt-BR" sz="2800" dirty="0" err="1">
                <a:solidFill>
                  <a:schemeClr val="bg1"/>
                </a:solidFill>
              </a:rPr>
              <a:t>action</a:t>
            </a:r>
            <a:r>
              <a:rPr lang="pt-BR" sz="2800" dirty="0">
                <a:solidFill>
                  <a:schemeClr val="bg1"/>
                </a:solidFill>
              </a:rPr>
              <a:t> no </a:t>
            </a:r>
            <a:r>
              <a:rPr lang="pt-BR" sz="2800" dirty="0" err="1">
                <a:solidFill>
                  <a:schemeClr val="bg1"/>
                </a:solidFill>
              </a:rPr>
              <a:t>homecontroller</a:t>
            </a:r>
            <a:r>
              <a:rPr lang="pt-BR" sz="2800" dirty="0">
                <a:solidFill>
                  <a:schemeClr val="bg1"/>
                </a:solidFill>
              </a:rPr>
              <a:t> retornando </a:t>
            </a:r>
            <a:r>
              <a:rPr lang="pt-BR" sz="2800" dirty="0" err="1">
                <a:solidFill>
                  <a:schemeClr val="bg1"/>
                </a:solidFill>
              </a:rPr>
              <a:t>json</a:t>
            </a:r>
            <a:endParaRPr lang="pt-BR" sz="2800" dirty="0">
              <a:solidFill>
                <a:schemeClr val="bg1"/>
              </a:solidFill>
            </a:endParaRPr>
          </a:p>
          <a:p>
            <a:pPr marL="457200" indent="-4572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bg1"/>
                </a:solidFill>
              </a:rPr>
              <a:t>Assinar o evento </a:t>
            </a:r>
            <a:r>
              <a:rPr lang="pt-BR" sz="2800" dirty="0" err="1">
                <a:solidFill>
                  <a:schemeClr val="bg1"/>
                </a:solidFill>
              </a:rPr>
              <a:t>submit</a:t>
            </a:r>
            <a:r>
              <a:rPr lang="pt-BR" sz="2800" dirty="0">
                <a:solidFill>
                  <a:schemeClr val="bg1"/>
                </a:solidFill>
              </a:rPr>
              <a:t> do formulário via </a:t>
            </a:r>
            <a:r>
              <a:rPr lang="pt-BR" sz="2800" dirty="0" err="1">
                <a:solidFill>
                  <a:schemeClr val="bg1"/>
                </a:solidFill>
              </a:rPr>
              <a:t>javascript</a:t>
            </a:r>
            <a:r>
              <a:rPr lang="pt-BR" sz="2800" dirty="0">
                <a:solidFill>
                  <a:schemeClr val="bg1"/>
                </a:solidFill>
              </a:rPr>
              <a:t> para aplicar o </a:t>
            </a:r>
            <a:r>
              <a:rPr lang="pt-BR" sz="2800" dirty="0" err="1">
                <a:solidFill>
                  <a:schemeClr val="bg1"/>
                </a:solidFill>
              </a:rPr>
              <a:t>template</a:t>
            </a:r>
            <a:r>
              <a:rPr lang="pt-BR" sz="2800" dirty="0">
                <a:solidFill>
                  <a:schemeClr val="bg1"/>
                </a:solidFill>
              </a:rPr>
              <a:t> no </a:t>
            </a:r>
            <a:r>
              <a:rPr lang="pt-BR" sz="2800" dirty="0" err="1">
                <a:solidFill>
                  <a:schemeClr val="bg1"/>
                </a:solidFill>
              </a:rPr>
              <a:t>json</a:t>
            </a:r>
            <a:r>
              <a:rPr lang="pt-BR" sz="2800" dirty="0">
                <a:solidFill>
                  <a:schemeClr val="bg1"/>
                </a:solidFill>
              </a:rPr>
              <a:t> retornado e atualizar o DOM da pagina</a:t>
            </a:r>
          </a:p>
        </p:txBody>
      </p:sp>
    </p:spTree>
    <p:extLst>
      <p:ext uri="{BB962C8B-B14F-4D97-AF65-F5344CB8AC3E}">
        <p14:creationId xmlns:p14="http://schemas.microsoft.com/office/powerpoint/2010/main" val="422634475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977343" y="447346"/>
            <a:ext cx="215155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3600" b="1" dirty="0">
                <a:solidFill>
                  <a:schemeClr val="bg2"/>
                </a:solidFill>
              </a:rPr>
              <a:t>Segurança</a:t>
            </a:r>
            <a:endParaRPr lang="en-US" sz="3600" b="1" dirty="0">
              <a:solidFill>
                <a:schemeClr val="bg2"/>
              </a:solidFill>
            </a:endParaRPr>
          </a:p>
        </p:txBody>
      </p:sp>
      <p:sp>
        <p:nvSpPr>
          <p:cNvPr id="4" name="CaixaDeTexto 3"/>
          <p:cNvSpPr txBox="1"/>
          <p:nvPr/>
        </p:nvSpPr>
        <p:spPr>
          <a:xfrm>
            <a:off x="977343" y="1847823"/>
            <a:ext cx="1026439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4800" b="1" dirty="0"/>
              <a:t>Ataques XSS </a:t>
            </a:r>
            <a:r>
              <a:rPr lang="pt-BR" sz="3600" b="1" dirty="0"/>
              <a:t>(Cross Site </a:t>
            </a:r>
            <a:r>
              <a:rPr lang="pt-BR" sz="3600" b="1" dirty="0" err="1"/>
              <a:t>Scripting</a:t>
            </a:r>
            <a:r>
              <a:rPr lang="pt-BR" sz="3600" b="1" dirty="0"/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4800" b="1" dirty="0"/>
              <a:t>Ataques CSRF </a:t>
            </a:r>
            <a:r>
              <a:rPr lang="pt-BR" sz="3600" b="1" dirty="0"/>
              <a:t>(Cross Site </a:t>
            </a:r>
            <a:r>
              <a:rPr lang="pt-BR" sz="3600" b="1" dirty="0" err="1"/>
              <a:t>Request</a:t>
            </a:r>
            <a:r>
              <a:rPr lang="pt-BR" sz="3600" b="1" dirty="0"/>
              <a:t> </a:t>
            </a:r>
            <a:r>
              <a:rPr lang="pt-BR" sz="3600" b="1" dirty="0" err="1"/>
              <a:t>Forgery</a:t>
            </a:r>
            <a:r>
              <a:rPr lang="pt-BR" sz="3600" b="1" dirty="0"/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4800" b="1" dirty="0"/>
              <a:t>Autenticação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4800" b="1" dirty="0"/>
              <a:t>Autorização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sz="4800" dirty="0"/>
          </a:p>
        </p:txBody>
      </p:sp>
    </p:spTree>
    <p:extLst>
      <p:ext uri="{BB962C8B-B14F-4D97-AF65-F5344CB8AC3E}">
        <p14:creationId xmlns:p14="http://schemas.microsoft.com/office/powerpoint/2010/main" val="151738592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8" descr="iconos-01-2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2954" y="752168"/>
            <a:ext cx="7501754" cy="66829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8" descr="iconos-01-2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5333" y="159541"/>
            <a:ext cx="6009046" cy="53531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5" name="Title 1"/>
          <p:cNvSpPr txBox="1">
            <a:spLocks/>
          </p:cNvSpPr>
          <p:nvPr/>
        </p:nvSpPr>
        <p:spPr bwMode="auto">
          <a:xfrm>
            <a:off x="457199" y="159541"/>
            <a:ext cx="7629815" cy="10401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lnSpc>
                <a:spcPct val="80000"/>
              </a:lnSpc>
            </a:pPr>
            <a:r>
              <a:rPr lang="pt-BR" sz="3600" b="1" dirty="0">
                <a:solidFill>
                  <a:schemeClr val="bg2"/>
                </a:solidFill>
              </a:rPr>
              <a:t>Segurança - Autenticação</a:t>
            </a:r>
            <a:endParaRPr lang="pt-BR" b="1" dirty="0">
              <a:solidFill>
                <a:schemeClr val="bg2"/>
              </a:solidFill>
              <a:cs typeface="Tahoma" charset="0"/>
            </a:endParaRPr>
          </a:p>
        </p:txBody>
      </p:sp>
      <p:sp>
        <p:nvSpPr>
          <p:cNvPr id="5" name="Espaço Reservado para Conteúdo 1"/>
          <p:cNvSpPr txBox="1">
            <a:spLocks/>
          </p:cNvSpPr>
          <p:nvPr/>
        </p:nvSpPr>
        <p:spPr>
          <a:xfrm>
            <a:off x="457199" y="1600200"/>
            <a:ext cx="10757647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/>
          </a:p>
          <a:p>
            <a:endParaRPr lang="pt-BR"/>
          </a:p>
          <a:p>
            <a:endParaRPr lang="pt-BR"/>
          </a:p>
          <a:p>
            <a:pPr marL="0" indent="0">
              <a:buFont typeface="Arial"/>
              <a:buNone/>
            </a:pPr>
            <a:endParaRPr lang="pt-BR" dirty="0"/>
          </a:p>
        </p:txBody>
      </p:sp>
      <p:sp>
        <p:nvSpPr>
          <p:cNvPr id="9" name="CaixaDeTexto 8"/>
          <p:cNvSpPr txBox="1"/>
          <p:nvPr/>
        </p:nvSpPr>
        <p:spPr>
          <a:xfrm>
            <a:off x="381508" y="1059208"/>
            <a:ext cx="11810492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200" b="1" dirty="0">
                <a:solidFill>
                  <a:schemeClr val="bg1"/>
                </a:solidFill>
              </a:rPr>
              <a:t>Windows </a:t>
            </a:r>
            <a:r>
              <a:rPr lang="pt-BR" sz="3200" b="1" dirty="0" err="1">
                <a:solidFill>
                  <a:schemeClr val="bg1"/>
                </a:solidFill>
              </a:rPr>
              <a:t>Authentication</a:t>
            </a:r>
            <a:r>
              <a:rPr lang="pt-BR" sz="3200" b="1" dirty="0">
                <a:solidFill>
                  <a:schemeClr val="bg1"/>
                </a:solidFill>
              </a:rPr>
              <a:t> (Autenticação integrada)</a:t>
            </a:r>
          </a:p>
          <a:p>
            <a:pPr marL="1169988" lvl="1" indent="-4572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bg1"/>
                </a:solidFill>
              </a:rPr>
              <a:t>Utilizado em intranets</a:t>
            </a:r>
          </a:p>
          <a:p>
            <a:pPr marL="1169988" lvl="1" indent="-4572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bg1"/>
                </a:solidFill>
              </a:rPr>
              <a:t>Single </a:t>
            </a:r>
            <a:r>
              <a:rPr lang="pt-BR" sz="2400" dirty="0" err="1">
                <a:solidFill>
                  <a:schemeClr val="bg1"/>
                </a:solidFill>
              </a:rPr>
              <a:t>Sign-on</a:t>
            </a:r>
            <a:br>
              <a:rPr lang="pt-BR" sz="2400" dirty="0">
                <a:solidFill>
                  <a:schemeClr val="bg1"/>
                </a:solidFill>
              </a:rPr>
            </a:br>
            <a:endParaRPr lang="pt-BR" sz="2400" b="1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200" b="1" dirty="0" err="1">
                <a:solidFill>
                  <a:schemeClr val="bg1"/>
                </a:solidFill>
              </a:rPr>
              <a:t>Form</a:t>
            </a:r>
            <a:r>
              <a:rPr lang="pt-BR" sz="3200" b="1" dirty="0">
                <a:solidFill>
                  <a:schemeClr val="bg1"/>
                </a:solidFill>
              </a:rPr>
              <a:t> </a:t>
            </a:r>
            <a:r>
              <a:rPr lang="pt-BR" sz="3200" b="1" dirty="0" err="1">
                <a:solidFill>
                  <a:schemeClr val="bg1"/>
                </a:solidFill>
              </a:rPr>
              <a:t>based</a:t>
            </a:r>
            <a:r>
              <a:rPr lang="pt-BR" sz="3200" b="1" dirty="0">
                <a:solidFill>
                  <a:schemeClr val="bg1"/>
                </a:solidFill>
              </a:rPr>
              <a:t> </a:t>
            </a:r>
            <a:r>
              <a:rPr lang="pt-BR" sz="3200" b="1" dirty="0" err="1">
                <a:solidFill>
                  <a:schemeClr val="bg1"/>
                </a:solidFill>
              </a:rPr>
              <a:t>Authentication</a:t>
            </a:r>
            <a:endParaRPr lang="pt-BR" sz="3200" b="1" dirty="0">
              <a:solidFill>
                <a:schemeClr val="bg1"/>
              </a:solidFill>
            </a:endParaRPr>
          </a:p>
          <a:p>
            <a:pPr marL="1169988" lvl="1" indent="-457200">
              <a:buFont typeface="Courier New" panose="02070309020205020404" pitchFamily="49" charset="0"/>
              <a:buChar char="o"/>
              <a:tabLst>
                <a:tab pos="1344613" algn="l"/>
              </a:tabLst>
            </a:pPr>
            <a:r>
              <a:rPr lang="pt-BR" sz="2400" dirty="0">
                <a:solidFill>
                  <a:schemeClr val="bg1"/>
                </a:solidFill>
              </a:rPr>
              <a:t>Internet </a:t>
            </a:r>
            <a:r>
              <a:rPr lang="pt-BR" sz="2400" dirty="0" err="1">
                <a:solidFill>
                  <a:schemeClr val="bg1"/>
                </a:solidFill>
              </a:rPr>
              <a:t>apps</a:t>
            </a:r>
            <a:r>
              <a:rPr lang="pt-BR" sz="2400" dirty="0">
                <a:solidFill>
                  <a:schemeClr val="bg1"/>
                </a:solidFill>
              </a:rPr>
              <a:t> – domínios diferentes</a:t>
            </a:r>
          </a:p>
          <a:p>
            <a:pPr marL="1169988" lvl="1" indent="-457200">
              <a:buFont typeface="Courier New" panose="02070309020205020404" pitchFamily="49" charset="0"/>
              <a:buChar char="o"/>
              <a:tabLst>
                <a:tab pos="1344613" algn="l"/>
              </a:tabLst>
            </a:pPr>
            <a:r>
              <a:rPr lang="pt-BR" sz="2400" dirty="0" err="1">
                <a:solidFill>
                  <a:schemeClr val="bg1"/>
                </a:solidFill>
              </a:rPr>
              <a:t>Customizável</a:t>
            </a:r>
            <a:endParaRPr lang="pt-BR" sz="2400" dirty="0">
              <a:solidFill>
                <a:schemeClr val="bg1"/>
              </a:solidFill>
            </a:endParaRPr>
          </a:p>
          <a:p>
            <a:pPr marL="1169988" lvl="1" indent="-457200">
              <a:buFont typeface="Courier New" panose="02070309020205020404" pitchFamily="49" charset="0"/>
              <a:buChar char="o"/>
              <a:tabLst>
                <a:tab pos="1344613" algn="l"/>
              </a:tabLst>
            </a:pPr>
            <a:r>
              <a:rPr lang="pt-BR" sz="2400" dirty="0">
                <a:solidFill>
                  <a:schemeClr val="bg1"/>
                </a:solidFill>
              </a:rPr>
              <a:t>Através de cookies</a:t>
            </a:r>
          </a:p>
          <a:p>
            <a:pPr marL="1169988" lvl="1" indent="-457200">
              <a:buFont typeface="Courier New" panose="02070309020205020404" pitchFamily="49" charset="0"/>
              <a:buChar char="o"/>
              <a:tabLst>
                <a:tab pos="1344613" algn="l"/>
              </a:tabLst>
            </a:pPr>
            <a:r>
              <a:rPr lang="pt-BR" sz="2400" dirty="0" err="1">
                <a:solidFill>
                  <a:schemeClr val="bg1"/>
                </a:solidFill>
              </a:rPr>
              <a:t>Aconselhavel</a:t>
            </a:r>
            <a:r>
              <a:rPr lang="pt-BR" sz="2400" dirty="0">
                <a:solidFill>
                  <a:schemeClr val="bg1"/>
                </a:solidFill>
              </a:rPr>
              <a:t> utilizar sobre SSL </a:t>
            </a:r>
            <a:br>
              <a:rPr lang="pt-BR" sz="2400" dirty="0">
                <a:solidFill>
                  <a:schemeClr val="bg1"/>
                </a:solidFill>
              </a:rPr>
            </a:br>
            <a:endParaRPr lang="pt-BR" sz="24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200" b="1" dirty="0">
                <a:solidFill>
                  <a:schemeClr val="bg1"/>
                </a:solidFill>
              </a:rPr>
              <a:t>O Método de autenticação é definido através da seção </a:t>
            </a:r>
            <a:r>
              <a:rPr lang="pt-BR" sz="3200" b="1" dirty="0" err="1">
                <a:solidFill>
                  <a:schemeClr val="bg1"/>
                </a:solidFill>
              </a:rPr>
              <a:t>authentication</a:t>
            </a:r>
            <a:r>
              <a:rPr lang="pt-BR" sz="3200" b="1" dirty="0">
                <a:solidFill>
                  <a:schemeClr val="bg1"/>
                </a:solidFill>
              </a:rPr>
              <a:t> do </a:t>
            </a:r>
            <a:r>
              <a:rPr lang="pt-BR" sz="3200" b="1" dirty="0" err="1">
                <a:solidFill>
                  <a:schemeClr val="bg1"/>
                </a:solidFill>
              </a:rPr>
              <a:t>web.config</a:t>
            </a:r>
            <a:endParaRPr lang="pt-BR" sz="3200" b="1" dirty="0">
              <a:solidFill>
                <a:schemeClr val="bg1"/>
              </a:solidFill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pt-BR" sz="2800" dirty="0">
              <a:solidFill>
                <a:schemeClr val="bg1"/>
              </a:solidFill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pt-BR" sz="2800" dirty="0">
              <a:solidFill>
                <a:schemeClr val="bg1"/>
              </a:solidFill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pt-BR" sz="2800" dirty="0">
              <a:solidFill>
                <a:schemeClr val="bg1"/>
              </a:solidFill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pt-BR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70177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 txBox="1">
            <a:spLocks/>
          </p:cNvSpPr>
          <p:nvPr/>
        </p:nvSpPr>
        <p:spPr>
          <a:xfrm>
            <a:off x="416859" y="330241"/>
            <a:ext cx="5298141" cy="400565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kern="1200" baseline="0">
                <a:solidFill>
                  <a:srgbClr val="FC7300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0" lvl="2">
              <a:spcBef>
                <a:spcPct val="0"/>
              </a:spcBef>
            </a:pPr>
            <a:r>
              <a:rPr lang="es-ES_tradnl" sz="2400" b="1" dirty="0" err="1">
                <a:solidFill>
                  <a:schemeClr val="bg2"/>
                </a:solidFill>
              </a:rPr>
              <a:t>Introdução</a:t>
            </a:r>
            <a:endParaRPr lang="en-US" sz="2400" b="1" dirty="0">
              <a:solidFill>
                <a:schemeClr val="bg2"/>
              </a:solidFill>
            </a:endParaRPr>
          </a:p>
        </p:txBody>
      </p:sp>
      <p:sp>
        <p:nvSpPr>
          <p:cNvPr id="2" name="Retângulo 1"/>
          <p:cNvSpPr/>
          <p:nvPr/>
        </p:nvSpPr>
        <p:spPr>
          <a:xfrm>
            <a:off x="524435" y="1595550"/>
            <a:ext cx="4988859" cy="3754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1" indent="-342900">
              <a:spcAft>
                <a:spcPts val="600"/>
              </a:spcAft>
              <a:buFont typeface="Arial" pitchFamily="34" charset="0"/>
              <a:buChar char="•"/>
            </a:pPr>
            <a:r>
              <a:rPr lang="pt-BR" sz="2800" dirty="0">
                <a:solidFill>
                  <a:schemeClr val="accent1">
                    <a:lumMod val="50000"/>
                  </a:schemeClr>
                </a:solidFill>
              </a:rPr>
              <a:t>Criando uma nova aplicação MVC</a:t>
            </a:r>
          </a:p>
          <a:p>
            <a:pPr marL="0" lvl="1">
              <a:spcAft>
                <a:spcPts val="600"/>
              </a:spcAft>
            </a:pPr>
            <a:endParaRPr lang="pt-BR" sz="2800" dirty="0">
              <a:solidFill>
                <a:schemeClr val="accent1">
                  <a:lumMod val="50000"/>
                </a:schemeClr>
              </a:solidFill>
            </a:endParaRPr>
          </a:p>
          <a:p>
            <a:pPr marL="342900" lvl="1" indent="-342900">
              <a:spcAft>
                <a:spcPts val="600"/>
              </a:spcAft>
              <a:buFont typeface="Arial" pitchFamily="34" charset="0"/>
              <a:buChar char="•"/>
            </a:pPr>
            <a:r>
              <a:rPr lang="pt-BR" sz="2800" dirty="0">
                <a:solidFill>
                  <a:schemeClr val="accent1">
                    <a:lumMod val="50000"/>
                  </a:schemeClr>
                </a:solidFill>
              </a:rPr>
              <a:t>Reconhecendo os componentes de uma aplicação MVC:</a:t>
            </a:r>
            <a:br>
              <a:rPr lang="pt-BR" sz="2800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pt-BR" sz="2000" b="1" dirty="0" err="1">
                <a:solidFill>
                  <a:srgbClr val="FF7900"/>
                </a:solidFill>
              </a:rPr>
              <a:t>Controllers</a:t>
            </a:r>
            <a:r>
              <a:rPr lang="pt-BR" sz="2000" b="1" dirty="0">
                <a:solidFill>
                  <a:srgbClr val="FF7900"/>
                </a:solidFill>
              </a:rPr>
              <a:t>, </a:t>
            </a:r>
            <a:r>
              <a:rPr lang="pt-BR" sz="2000" b="1" dirty="0" err="1">
                <a:solidFill>
                  <a:srgbClr val="FF7900"/>
                </a:solidFill>
              </a:rPr>
              <a:t>Actions</a:t>
            </a:r>
            <a:r>
              <a:rPr lang="pt-BR" sz="2000" b="1" dirty="0">
                <a:solidFill>
                  <a:srgbClr val="FF7900"/>
                </a:solidFill>
              </a:rPr>
              <a:t>, </a:t>
            </a:r>
            <a:r>
              <a:rPr lang="pt-BR" sz="2000" b="1" dirty="0" err="1">
                <a:solidFill>
                  <a:srgbClr val="FF7900"/>
                </a:solidFill>
              </a:rPr>
              <a:t>Views</a:t>
            </a:r>
            <a:r>
              <a:rPr lang="pt-BR" sz="2000" b="1" dirty="0">
                <a:solidFill>
                  <a:srgbClr val="FF7900"/>
                </a:solidFill>
              </a:rPr>
              <a:t>, </a:t>
            </a:r>
            <a:r>
              <a:rPr lang="pt-BR" sz="2000" b="1" dirty="0" err="1">
                <a:solidFill>
                  <a:srgbClr val="FF7900"/>
                </a:solidFill>
              </a:rPr>
              <a:t>Routes</a:t>
            </a:r>
            <a:r>
              <a:rPr lang="pt-BR" sz="2000" b="1" dirty="0">
                <a:solidFill>
                  <a:srgbClr val="FF7900"/>
                </a:solidFill>
              </a:rPr>
              <a:t> e Componentes ( </a:t>
            </a:r>
            <a:r>
              <a:rPr lang="pt-BR" sz="2000" b="1" dirty="0" err="1">
                <a:solidFill>
                  <a:srgbClr val="FF7900"/>
                </a:solidFill>
              </a:rPr>
              <a:t>jQuery</a:t>
            </a:r>
            <a:r>
              <a:rPr lang="pt-BR" sz="2000" b="1" dirty="0">
                <a:solidFill>
                  <a:srgbClr val="FF7900"/>
                </a:solidFill>
              </a:rPr>
              <a:t>, </a:t>
            </a:r>
            <a:r>
              <a:rPr lang="pt-BR" sz="2000" b="1" dirty="0" err="1">
                <a:solidFill>
                  <a:srgbClr val="FF7900"/>
                </a:solidFill>
              </a:rPr>
              <a:t>jQuery</a:t>
            </a:r>
            <a:r>
              <a:rPr lang="pt-BR" sz="2000" b="1" dirty="0">
                <a:solidFill>
                  <a:srgbClr val="FF7900"/>
                </a:solidFill>
              </a:rPr>
              <a:t> UI, </a:t>
            </a:r>
            <a:r>
              <a:rPr lang="pt-BR" sz="2000" b="1" dirty="0" err="1">
                <a:solidFill>
                  <a:srgbClr val="FF7900"/>
                </a:solidFill>
              </a:rPr>
              <a:t>unobtrusive-ajax</a:t>
            </a:r>
            <a:r>
              <a:rPr lang="pt-BR" sz="2000" b="1" dirty="0">
                <a:solidFill>
                  <a:srgbClr val="FF7900"/>
                </a:solidFill>
              </a:rPr>
              <a:t> )</a:t>
            </a:r>
            <a:endParaRPr lang="en-US" sz="2000" b="1" dirty="0">
              <a:solidFill>
                <a:srgbClr val="FF7900"/>
              </a:solidFill>
            </a:endParaRPr>
          </a:p>
        </p:txBody>
      </p:sp>
      <p:sp>
        <p:nvSpPr>
          <p:cNvPr id="3" name="CaixaDeTexto 2"/>
          <p:cNvSpPr txBox="1"/>
          <p:nvPr/>
        </p:nvSpPr>
        <p:spPr>
          <a:xfrm>
            <a:off x="5986320" y="1318551"/>
            <a:ext cx="5820784" cy="364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2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Passando dados do </a:t>
            </a:r>
            <a:r>
              <a:rPr lang="pt-BR" sz="2400" dirty="0" err="1">
                <a:solidFill>
                  <a:schemeClr val="bg1"/>
                </a:solidFill>
              </a:rPr>
              <a:t>controller</a:t>
            </a:r>
            <a:r>
              <a:rPr lang="pt-BR" sz="2400" dirty="0">
                <a:solidFill>
                  <a:schemeClr val="bg1"/>
                </a:solidFill>
              </a:rPr>
              <a:t> para a </a:t>
            </a:r>
            <a:r>
              <a:rPr lang="pt-BR" sz="2400" dirty="0" err="1">
                <a:solidFill>
                  <a:schemeClr val="bg1"/>
                </a:solidFill>
              </a:rPr>
              <a:t>view</a:t>
            </a:r>
            <a:r>
              <a:rPr lang="pt-BR" sz="2400" dirty="0">
                <a:solidFill>
                  <a:schemeClr val="bg1"/>
                </a:solidFill>
              </a:rPr>
              <a:t> através do </a:t>
            </a:r>
            <a:r>
              <a:rPr lang="pt-BR" sz="2400" dirty="0" err="1">
                <a:solidFill>
                  <a:schemeClr val="bg1"/>
                </a:solidFill>
              </a:rPr>
              <a:t>ViewBag</a:t>
            </a:r>
            <a:endParaRPr lang="pt-BR" sz="2400" dirty="0">
              <a:solidFill>
                <a:schemeClr val="bg1"/>
              </a:solidFill>
            </a:endParaRPr>
          </a:p>
          <a:p>
            <a:pPr marL="742950" lvl="2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Passando dados pela propriedade dinâmica </a:t>
            </a:r>
            <a:r>
              <a:rPr lang="pt-BR" sz="2400" dirty="0" err="1">
                <a:solidFill>
                  <a:schemeClr val="bg1"/>
                </a:solidFill>
              </a:rPr>
              <a:t>Model</a:t>
            </a:r>
            <a:endParaRPr lang="pt-BR" sz="2400" dirty="0">
              <a:solidFill>
                <a:schemeClr val="bg1"/>
              </a:solidFill>
            </a:endParaRPr>
          </a:p>
          <a:p>
            <a:pPr marL="742950" lvl="2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Transformando a propriedade </a:t>
            </a:r>
            <a:r>
              <a:rPr lang="pt-BR" sz="2400" dirty="0" err="1">
                <a:solidFill>
                  <a:schemeClr val="bg1"/>
                </a:solidFill>
              </a:rPr>
              <a:t>Model</a:t>
            </a:r>
            <a:r>
              <a:rPr lang="pt-BR" sz="2400" dirty="0">
                <a:solidFill>
                  <a:schemeClr val="bg1"/>
                </a:solidFill>
              </a:rPr>
              <a:t> de dinâmica para fortemente </a:t>
            </a:r>
            <a:r>
              <a:rPr lang="pt-BR" sz="2400" dirty="0" err="1">
                <a:solidFill>
                  <a:schemeClr val="bg1"/>
                </a:solidFill>
              </a:rPr>
              <a:t>tipada</a:t>
            </a:r>
            <a:r>
              <a:rPr lang="pt-BR" sz="2400" dirty="0">
                <a:solidFill>
                  <a:schemeClr val="bg1"/>
                </a:solidFill>
              </a:rPr>
              <a:t> com a diretiva @</a:t>
            </a:r>
            <a:r>
              <a:rPr lang="pt-BR" sz="2400" dirty="0" err="1">
                <a:solidFill>
                  <a:schemeClr val="bg1"/>
                </a:solidFill>
              </a:rPr>
              <a:t>model</a:t>
            </a:r>
            <a:endParaRPr lang="pt-BR" sz="2400" dirty="0">
              <a:solidFill>
                <a:schemeClr val="bg1"/>
              </a:solidFill>
            </a:endParaRPr>
          </a:p>
          <a:p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6180407" y="330240"/>
            <a:ext cx="5774029" cy="400565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kern="1200" baseline="0">
                <a:solidFill>
                  <a:srgbClr val="FC7300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0" lvl="2">
              <a:spcBef>
                <a:spcPct val="0"/>
              </a:spcBef>
            </a:pPr>
            <a:r>
              <a:rPr lang="pt-BR" sz="2400" b="1" dirty="0">
                <a:solidFill>
                  <a:schemeClr val="bg1"/>
                </a:solidFill>
              </a:rPr>
              <a:t>Passagem de Parâmetros </a:t>
            </a:r>
            <a:r>
              <a:rPr lang="pt-BR" sz="2400" b="1" dirty="0" err="1">
                <a:solidFill>
                  <a:schemeClr val="bg1"/>
                </a:solidFill>
              </a:rPr>
              <a:t>Controller</a:t>
            </a:r>
            <a:r>
              <a:rPr lang="pt-BR" sz="2400" b="1" dirty="0">
                <a:solidFill>
                  <a:schemeClr val="bg1"/>
                </a:solidFill>
              </a:rPr>
              <a:t> -&gt; </a:t>
            </a:r>
            <a:r>
              <a:rPr lang="pt-BR" sz="2400" b="1" dirty="0" err="1">
                <a:solidFill>
                  <a:schemeClr val="bg1"/>
                </a:solidFill>
              </a:rPr>
              <a:t>View</a:t>
            </a:r>
            <a:endParaRPr lang="pt-BR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728734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1"/>
          <p:cNvSpPr txBox="1">
            <a:spLocks/>
          </p:cNvSpPr>
          <p:nvPr/>
        </p:nvSpPr>
        <p:spPr bwMode="auto">
          <a:xfrm>
            <a:off x="743036" y="159541"/>
            <a:ext cx="7629815" cy="10401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lnSpc>
                <a:spcPct val="80000"/>
              </a:lnSpc>
            </a:pPr>
            <a:r>
              <a:rPr lang="pt-BR" sz="3600" b="1" dirty="0">
                <a:solidFill>
                  <a:schemeClr val="bg2"/>
                </a:solidFill>
              </a:rPr>
              <a:t>Windows </a:t>
            </a:r>
            <a:r>
              <a:rPr lang="pt-BR" sz="3600" b="1" dirty="0" err="1">
                <a:solidFill>
                  <a:schemeClr val="bg2"/>
                </a:solidFill>
              </a:rPr>
              <a:t>Authentication</a:t>
            </a:r>
            <a:endParaRPr lang="pt-BR" b="1" dirty="0">
              <a:solidFill>
                <a:schemeClr val="bg2"/>
              </a:solidFill>
              <a:cs typeface="Tahoma" charset="0"/>
            </a:endParaRPr>
          </a:p>
        </p:txBody>
      </p:sp>
      <p:sp>
        <p:nvSpPr>
          <p:cNvPr id="5" name="Espaço Reservado para Conteúdo 1"/>
          <p:cNvSpPr txBox="1">
            <a:spLocks/>
          </p:cNvSpPr>
          <p:nvPr/>
        </p:nvSpPr>
        <p:spPr>
          <a:xfrm>
            <a:off x="457199" y="1600200"/>
            <a:ext cx="10757647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/>
          </a:p>
          <a:p>
            <a:endParaRPr lang="pt-BR"/>
          </a:p>
          <a:p>
            <a:endParaRPr lang="pt-BR"/>
          </a:p>
          <a:p>
            <a:pPr marL="0" indent="0">
              <a:buFont typeface="Arial"/>
              <a:buNone/>
            </a:pPr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240902" y="1896033"/>
            <a:ext cx="11565615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3600" b="1" dirty="0">
                <a:solidFill>
                  <a:schemeClr val="bg1"/>
                </a:solidFill>
              </a:rPr>
              <a:t>Proteger as </a:t>
            </a:r>
            <a:r>
              <a:rPr lang="pt-BR" sz="3600" b="1" dirty="0" err="1">
                <a:solidFill>
                  <a:schemeClr val="bg1"/>
                </a:solidFill>
              </a:rPr>
              <a:t>actions</a:t>
            </a:r>
            <a:r>
              <a:rPr lang="pt-BR" sz="3600" b="1" dirty="0">
                <a:solidFill>
                  <a:schemeClr val="bg1"/>
                </a:solidFill>
              </a:rPr>
              <a:t> através do atributo </a:t>
            </a:r>
            <a:r>
              <a:rPr lang="pt-BR" sz="3600" b="1" dirty="0" err="1">
                <a:solidFill>
                  <a:schemeClr val="bg1"/>
                </a:solidFill>
              </a:rPr>
              <a:t>Authorize</a:t>
            </a:r>
            <a:endParaRPr lang="pt-BR" sz="3600" b="1" dirty="0">
              <a:solidFill>
                <a:schemeClr val="bg1"/>
              </a:solidFill>
            </a:endParaRP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3600" b="1" dirty="0">
                <a:solidFill>
                  <a:schemeClr val="bg1"/>
                </a:solidFill>
              </a:rPr>
              <a:t>Habilitar o modo de autenticação Windows no </a:t>
            </a:r>
            <a:r>
              <a:rPr lang="pt-BR" sz="3600" b="1" dirty="0" err="1">
                <a:solidFill>
                  <a:schemeClr val="bg1"/>
                </a:solidFill>
              </a:rPr>
              <a:t>web.config</a:t>
            </a:r>
            <a:endParaRPr lang="pt-BR" sz="3600" b="1" dirty="0">
              <a:solidFill>
                <a:schemeClr val="bg1"/>
              </a:solidFill>
            </a:endParaRP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3600" b="1" dirty="0">
                <a:solidFill>
                  <a:schemeClr val="bg1"/>
                </a:solidFill>
              </a:rPr>
              <a:t>Habilitar autenticação integrada no web server </a:t>
            </a:r>
            <a:r>
              <a:rPr lang="pt-BR" sz="3600" b="1" dirty="0" err="1">
                <a:solidFill>
                  <a:schemeClr val="bg1"/>
                </a:solidFill>
              </a:rPr>
              <a:t>applicationhost.config</a:t>
            </a:r>
            <a:r>
              <a:rPr lang="pt-BR" sz="3600" b="1" dirty="0">
                <a:solidFill>
                  <a:schemeClr val="bg1"/>
                </a:solidFill>
              </a:rPr>
              <a:t> (IIS)</a:t>
            </a:r>
          </a:p>
        </p:txBody>
      </p:sp>
    </p:spTree>
    <p:extLst>
      <p:ext uri="{BB962C8B-B14F-4D97-AF65-F5344CB8AC3E}">
        <p14:creationId xmlns:p14="http://schemas.microsoft.com/office/powerpoint/2010/main" val="300108462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1"/>
          <p:cNvSpPr txBox="1">
            <a:spLocks/>
          </p:cNvSpPr>
          <p:nvPr/>
        </p:nvSpPr>
        <p:spPr bwMode="auto">
          <a:xfrm>
            <a:off x="743036" y="159541"/>
            <a:ext cx="7629815" cy="10401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lnSpc>
                <a:spcPct val="80000"/>
              </a:lnSpc>
            </a:pPr>
            <a:r>
              <a:rPr lang="pt-BR" sz="3600" b="1" dirty="0" err="1">
                <a:solidFill>
                  <a:schemeClr val="bg2"/>
                </a:solidFill>
              </a:rPr>
              <a:t>Forms</a:t>
            </a:r>
            <a:r>
              <a:rPr lang="pt-BR" sz="3600" b="1" dirty="0">
                <a:solidFill>
                  <a:schemeClr val="bg2"/>
                </a:solidFill>
              </a:rPr>
              <a:t> </a:t>
            </a:r>
            <a:r>
              <a:rPr lang="pt-BR" sz="3600" b="1" dirty="0" err="1">
                <a:solidFill>
                  <a:schemeClr val="bg2"/>
                </a:solidFill>
              </a:rPr>
              <a:t>Authentication</a:t>
            </a:r>
            <a:endParaRPr lang="pt-BR" b="1" dirty="0">
              <a:solidFill>
                <a:schemeClr val="bg2"/>
              </a:solidFill>
              <a:cs typeface="Tahoma" charset="0"/>
            </a:endParaRPr>
          </a:p>
        </p:txBody>
      </p:sp>
      <p:sp>
        <p:nvSpPr>
          <p:cNvPr id="5" name="Espaço Reservado para Conteúdo 1"/>
          <p:cNvSpPr txBox="1">
            <a:spLocks/>
          </p:cNvSpPr>
          <p:nvPr/>
        </p:nvSpPr>
        <p:spPr>
          <a:xfrm>
            <a:off x="457199" y="1600200"/>
            <a:ext cx="10757647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/>
          </a:p>
          <a:p>
            <a:endParaRPr lang="pt-BR"/>
          </a:p>
          <a:p>
            <a:endParaRPr lang="pt-BR"/>
          </a:p>
          <a:p>
            <a:pPr marL="0" indent="0">
              <a:buFont typeface="Arial"/>
              <a:buNone/>
            </a:pPr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265601" y="955781"/>
            <a:ext cx="11473682" cy="5186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lvl="1" indent="-4572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pt-BR" sz="3200" b="1" dirty="0">
                <a:solidFill>
                  <a:schemeClr val="tx2"/>
                </a:solidFill>
              </a:rPr>
              <a:t>Proteger as </a:t>
            </a:r>
            <a:r>
              <a:rPr lang="pt-BR" sz="3200" b="1" dirty="0" err="1">
                <a:solidFill>
                  <a:schemeClr val="tx2"/>
                </a:solidFill>
              </a:rPr>
              <a:t>actions</a:t>
            </a:r>
            <a:r>
              <a:rPr lang="pt-BR" sz="3200" b="1" dirty="0">
                <a:solidFill>
                  <a:schemeClr val="tx2"/>
                </a:solidFill>
              </a:rPr>
              <a:t> através do atributo </a:t>
            </a:r>
            <a:r>
              <a:rPr lang="pt-BR" sz="3200" b="1" dirty="0" err="1">
                <a:solidFill>
                  <a:schemeClr val="tx2"/>
                </a:solidFill>
              </a:rPr>
              <a:t>Authorize</a:t>
            </a:r>
            <a:endParaRPr lang="pt-BR" sz="3200" b="1" dirty="0">
              <a:solidFill>
                <a:schemeClr val="tx2"/>
              </a:solidFill>
            </a:endParaRPr>
          </a:p>
          <a:p>
            <a:pPr marL="914400" lvl="1" indent="-4572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pt-BR" sz="3200" b="1" dirty="0">
                <a:solidFill>
                  <a:schemeClr val="tx2"/>
                </a:solidFill>
              </a:rPr>
              <a:t>Habilitar o modo de autenticação </a:t>
            </a:r>
            <a:r>
              <a:rPr lang="pt-BR" sz="3200" b="1" dirty="0" err="1">
                <a:solidFill>
                  <a:schemeClr val="tx2"/>
                </a:solidFill>
              </a:rPr>
              <a:t>Forms</a:t>
            </a:r>
            <a:r>
              <a:rPr lang="pt-BR" sz="3200" b="1" dirty="0">
                <a:solidFill>
                  <a:schemeClr val="tx2"/>
                </a:solidFill>
              </a:rPr>
              <a:t> no </a:t>
            </a:r>
            <a:r>
              <a:rPr lang="pt-BR" sz="3200" b="1" dirty="0" err="1">
                <a:solidFill>
                  <a:schemeClr val="tx2"/>
                </a:solidFill>
              </a:rPr>
              <a:t>web.config</a:t>
            </a:r>
            <a:endParaRPr lang="pt-BR" sz="3200" b="1" dirty="0">
              <a:solidFill>
                <a:schemeClr val="tx2"/>
              </a:solidFill>
            </a:endParaRPr>
          </a:p>
          <a:p>
            <a:pPr marL="914400" lvl="1" indent="-4572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pt-BR" sz="3200" b="1" dirty="0">
                <a:solidFill>
                  <a:schemeClr val="tx2"/>
                </a:solidFill>
              </a:rPr>
              <a:t>Configurar a página de </a:t>
            </a:r>
            <a:r>
              <a:rPr lang="pt-BR" sz="3200" b="1" dirty="0" err="1">
                <a:solidFill>
                  <a:schemeClr val="tx2"/>
                </a:solidFill>
              </a:rPr>
              <a:t>login</a:t>
            </a:r>
            <a:endParaRPr lang="pt-BR" sz="3200" b="1" dirty="0">
              <a:solidFill>
                <a:schemeClr val="tx2"/>
              </a:solidFill>
            </a:endParaRPr>
          </a:p>
          <a:p>
            <a:pPr marL="914400" lvl="1" indent="-4572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pt-BR" sz="3200" b="1" dirty="0">
                <a:solidFill>
                  <a:schemeClr val="tx2"/>
                </a:solidFill>
              </a:rPr>
              <a:t>Por padrão a aplicação com </a:t>
            </a:r>
            <a:r>
              <a:rPr lang="pt-BR" sz="3200" b="1" dirty="0" err="1">
                <a:solidFill>
                  <a:schemeClr val="tx2"/>
                </a:solidFill>
              </a:rPr>
              <a:t>template</a:t>
            </a:r>
            <a:r>
              <a:rPr lang="pt-BR" sz="3200" b="1" dirty="0">
                <a:solidFill>
                  <a:schemeClr val="tx2"/>
                </a:solidFill>
              </a:rPr>
              <a:t> internet vem configurada para utilizar o </a:t>
            </a:r>
            <a:r>
              <a:rPr lang="pt-BR" sz="3200" b="1" dirty="0" err="1">
                <a:solidFill>
                  <a:schemeClr val="tx2"/>
                </a:solidFill>
              </a:rPr>
              <a:t>SimpleMembershipProvider</a:t>
            </a:r>
            <a:r>
              <a:rPr lang="pt-BR" sz="3200" b="1" dirty="0">
                <a:solidFill>
                  <a:schemeClr val="tx2"/>
                </a:solidFill>
              </a:rPr>
              <a:t> (VS2012) </a:t>
            </a:r>
            <a:r>
              <a:rPr lang="pt-BR" sz="3200" b="1" dirty="0" err="1">
                <a:solidFill>
                  <a:schemeClr val="tx2"/>
                </a:solidFill>
              </a:rPr>
              <a:t>atavés</a:t>
            </a:r>
            <a:r>
              <a:rPr lang="pt-BR" sz="3200" b="1" dirty="0">
                <a:solidFill>
                  <a:schemeClr val="tx2"/>
                </a:solidFill>
              </a:rPr>
              <a:t> do </a:t>
            </a:r>
            <a:r>
              <a:rPr lang="pt-BR" sz="3200" b="1" dirty="0" err="1">
                <a:solidFill>
                  <a:schemeClr val="tx2"/>
                </a:solidFill>
              </a:rPr>
              <a:t>helper</a:t>
            </a:r>
            <a:r>
              <a:rPr lang="pt-BR" sz="3200" b="1" dirty="0">
                <a:solidFill>
                  <a:schemeClr val="tx2"/>
                </a:solidFill>
              </a:rPr>
              <a:t> </a:t>
            </a:r>
            <a:r>
              <a:rPr lang="pt-BR" sz="3200" b="1" dirty="0" err="1">
                <a:solidFill>
                  <a:schemeClr val="tx2"/>
                </a:solidFill>
              </a:rPr>
              <a:t>WebMatrix.WebData.WebSecurity</a:t>
            </a:r>
            <a:endParaRPr lang="pt-BR" sz="3200" b="1" dirty="0">
              <a:solidFill>
                <a:schemeClr val="tx2"/>
              </a:solidFill>
            </a:endParaRPr>
          </a:p>
          <a:p>
            <a:pPr marL="914400" lvl="1" indent="-4572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pt-BR" sz="3200" b="1" dirty="0">
                <a:solidFill>
                  <a:schemeClr val="tx2"/>
                </a:solidFill>
              </a:rPr>
              <a:t>É possível customizar o </a:t>
            </a:r>
            <a:r>
              <a:rPr lang="pt-BR" sz="3200" b="1" dirty="0" err="1">
                <a:solidFill>
                  <a:schemeClr val="tx2"/>
                </a:solidFill>
              </a:rPr>
              <a:t>MembershipProvider</a:t>
            </a:r>
            <a:r>
              <a:rPr lang="pt-BR" sz="3200" b="1" dirty="0">
                <a:solidFill>
                  <a:schemeClr val="tx2"/>
                </a:solidFill>
              </a:rPr>
              <a:t> </a:t>
            </a:r>
          </a:p>
          <a:p>
            <a:pPr marL="914400" lvl="1" indent="-4572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pt-BR" sz="3200" b="1" dirty="0">
                <a:solidFill>
                  <a:schemeClr val="tx2"/>
                </a:solidFill>
              </a:rPr>
              <a:t>Ou Implementando o próprio método de autenticação</a:t>
            </a:r>
          </a:p>
        </p:txBody>
      </p:sp>
    </p:spTree>
    <p:extLst>
      <p:ext uri="{BB962C8B-B14F-4D97-AF65-F5344CB8AC3E}">
        <p14:creationId xmlns:p14="http://schemas.microsoft.com/office/powerpoint/2010/main" val="368126621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1"/>
          <p:cNvSpPr txBox="1">
            <a:spLocks/>
          </p:cNvSpPr>
          <p:nvPr/>
        </p:nvSpPr>
        <p:spPr bwMode="auto">
          <a:xfrm>
            <a:off x="743036" y="159541"/>
            <a:ext cx="7629815" cy="10401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lnSpc>
                <a:spcPct val="80000"/>
              </a:lnSpc>
            </a:pPr>
            <a:r>
              <a:rPr lang="pt-BR" sz="3600" b="1" dirty="0">
                <a:solidFill>
                  <a:schemeClr val="bg2"/>
                </a:solidFill>
              </a:rPr>
              <a:t>Autorização</a:t>
            </a:r>
            <a:endParaRPr lang="pt-BR" b="1" dirty="0">
              <a:solidFill>
                <a:schemeClr val="bg2"/>
              </a:solidFill>
              <a:cs typeface="Tahoma" charset="0"/>
            </a:endParaRPr>
          </a:p>
        </p:txBody>
      </p:sp>
      <p:sp>
        <p:nvSpPr>
          <p:cNvPr id="5" name="Espaço Reservado para Conteúdo 1"/>
          <p:cNvSpPr txBox="1">
            <a:spLocks/>
          </p:cNvSpPr>
          <p:nvPr/>
        </p:nvSpPr>
        <p:spPr>
          <a:xfrm>
            <a:off x="457199" y="1600200"/>
            <a:ext cx="10757647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/>
          </a:p>
          <a:p>
            <a:endParaRPr lang="pt-BR"/>
          </a:p>
          <a:p>
            <a:endParaRPr lang="pt-BR"/>
          </a:p>
          <a:p>
            <a:pPr marL="0" indent="0">
              <a:buFont typeface="Arial"/>
              <a:buNone/>
            </a:pPr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359024" y="981636"/>
            <a:ext cx="11420600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3200" b="1" dirty="0">
                <a:solidFill>
                  <a:schemeClr val="tx2"/>
                </a:solidFill>
              </a:rPr>
              <a:t>É possível controlar o acesso a funcionalidades especificando usuários ou papéis no atributo </a:t>
            </a:r>
            <a:r>
              <a:rPr lang="pt-BR" sz="3200" b="1" dirty="0" err="1">
                <a:solidFill>
                  <a:schemeClr val="tx2"/>
                </a:solidFill>
              </a:rPr>
              <a:t>Authorize</a:t>
            </a:r>
            <a:endParaRPr lang="pt-BR" sz="3200" b="1" dirty="0">
              <a:solidFill>
                <a:schemeClr val="tx2"/>
              </a:solidFill>
            </a:endParaRP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3200" b="1" dirty="0">
                <a:solidFill>
                  <a:schemeClr val="tx2"/>
                </a:solidFill>
              </a:rPr>
              <a:t>Com o </a:t>
            </a:r>
            <a:r>
              <a:rPr lang="pt-BR" sz="3200" b="1" dirty="0" err="1">
                <a:solidFill>
                  <a:schemeClr val="tx2"/>
                </a:solidFill>
              </a:rPr>
              <a:t>Simple</a:t>
            </a:r>
            <a:r>
              <a:rPr lang="pt-BR" sz="3200" b="1" dirty="0">
                <a:solidFill>
                  <a:schemeClr val="tx2"/>
                </a:solidFill>
              </a:rPr>
              <a:t> </a:t>
            </a:r>
            <a:r>
              <a:rPr lang="pt-BR" sz="3200" b="1" dirty="0" err="1">
                <a:solidFill>
                  <a:schemeClr val="tx2"/>
                </a:solidFill>
              </a:rPr>
              <a:t>Membership</a:t>
            </a:r>
            <a:r>
              <a:rPr lang="pt-BR" sz="3200" b="1" dirty="0">
                <a:solidFill>
                  <a:schemeClr val="tx2"/>
                </a:solidFill>
              </a:rPr>
              <a:t> </a:t>
            </a:r>
            <a:r>
              <a:rPr lang="pt-BR" sz="3200" b="1" dirty="0" err="1">
                <a:solidFill>
                  <a:schemeClr val="tx2"/>
                </a:solidFill>
              </a:rPr>
              <a:t>Provider</a:t>
            </a:r>
            <a:r>
              <a:rPr lang="pt-BR" sz="3200" b="1" dirty="0">
                <a:solidFill>
                  <a:schemeClr val="tx2"/>
                </a:solidFill>
              </a:rPr>
              <a:t> podemos alimentar no </a:t>
            </a:r>
            <a:r>
              <a:rPr lang="pt-BR" sz="3200" b="1" dirty="0" err="1">
                <a:solidFill>
                  <a:schemeClr val="tx2"/>
                </a:solidFill>
              </a:rPr>
              <a:t>Seed</a:t>
            </a:r>
            <a:r>
              <a:rPr lang="pt-BR" sz="3200" b="1" dirty="0">
                <a:solidFill>
                  <a:schemeClr val="tx2"/>
                </a:solidFill>
              </a:rPr>
              <a:t> Inicial da aplicação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3200" b="1" dirty="0">
                <a:solidFill>
                  <a:schemeClr val="tx2"/>
                </a:solidFill>
              </a:rPr>
              <a:t>Demo: Configurar a lista de restaurantes para ser acessível apenas por administradores</a:t>
            </a:r>
          </a:p>
        </p:txBody>
      </p:sp>
    </p:spTree>
    <p:extLst>
      <p:ext uri="{BB962C8B-B14F-4D97-AF65-F5344CB8AC3E}">
        <p14:creationId xmlns:p14="http://schemas.microsoft.com/office/powerpoint/2010/main" val="331079277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1"/>
          <p:cNvSpPr txBox="1">
            <a:spLocks/>
          </p:cNvSpPr>
          <p:nvPr/>
        </p:nvSpPr>
        <p:spPr bwMode="auto">
          <a:xfrm>
            <a:off x="743036" y="159541"/>
            <a:ext cx="7629815" cy="10401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lnSpc>
                <a:spcPct val="80000"/>
              </a:lnSpc>
            </a:pPr>
            <a:r>
              <a:rPr lang="pt-BR" sz="3600" b="1" dirty="0">
                <a:solidFill>
                  <a:schemeClr val="bg2"/>
                </a:solidFill>
              </a:rPr>
              <a:t>SSL – </a:t>
            </a:r>
            <a:r>
              <a:rPr lang="pt-BR" sz="3600" b="1" dirty="0" err="1">
                <a:solidFill>
                  <a:schemeClr val="bg2"/>
                </a:solidFill>
              </a:rPr>
              <a:t>Secure</a:t>
            </a:r>
            <a:r>
              <a:rPr lang="pt-BR" sz="3600" b="1" dirty="0">
                <a:solidFill>
                  <a:schemeClr val="bg2"/>
                </a:solidFill>
              </a:rPr>
              <a:t> Socket </a:t>
            </a:r>
            <a:r>
              <a:rPr lang="pt-BR" sz="3600" b="1" dirty="0" err="1">
                <a:solidFill>
                  <a:schemeClr val="bg2"/>
                </a:solidFill>
              </a:rPr>
              <a:t>Layer</a:t>
            </a:r>
            <a:endParaRPr lang="pt-BR" b="1" dirty="0">
              <a:solidFill>
                <a:schemeClr val="bg2"/>
              </a:solidFill>
              <a:cs typeface="Tahoma" charset="0"/>
            </a:endParaRPr>
          </a:p>
        </p:txBody>
      </p:sp>
      <p:sp>
        <p:nvSpPr>
          <p:cNvPr id="5" name="Espaço Reservado para Conteúdo 1"/>
          <p:cNvSpPr txBox="1">
            <a:spLocks/>
          </p:cNvSpPr>
          <p:nvPr/>
        </p:nvSpPr>
        <p:spPr>
          <a:xfrm>
            <a:off x="578223" y="1021297"/>
            <a:ext cx="10757647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/>
          </a:p>
          <a:p>
            <a:endParaRPr lang="pt-BR"/>
          </a:p>
          <a:p>
            <a:endParaRPr lang="pt-BR"/>
          </a:p>
          <a:p>
            <a:pPr marL="0" indent="0">
              <a:buFont typeface="Arial"/>
              <a:buNone/>
            </a:pPr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265601" y="1778646"/>
            <a:ext cx="11527469" cy="3247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lvl="1" indent="-4572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pt-BR" sz="3200" b="1" dirty="0">
                <a:solidFill>
                  <a:schemeClr val="bg1"/>
                </a:solidFill>
              </a:rPr>
              <a:t>Requisições de autenticação devem ser trafegadas sobre SSL</a:t>
            </a:r>
          </a:p>
          <a:p>
            <a:pPr marL="914400" lvl="1" indent="-4572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pt-BR" sz="3200" b="1" dirty="0">
                <a:solidFill>
                  <a:schemeClr val="bg1"/>
                </a:solidFill>
              </a:rPr>
              <a:t>Habilitar SSL no Visual Studio</a:t>
            </a:r>
          </a:p>
          <a:p>
            <a:pPr marL="914400" lvl="1" indent="-4572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pt-BR" sz="3200" b="1" dirty="0">
                <a:solidFill>
                  <a:schemeClr val="bg1"/>
                </a:solidFill>
              </a:rPr>
              <a:t>Decorar </a:t>
            </a:r>
            <a:r>
              <a:rPr lang="pt-BR" sz="3200" b="1" dirty="0" err="1">
                <a:solidFill>
                  <a:schemeClr val="bg1"/>
                </a:solidFill>
              </a:rPr>
              <a:t>controller</a:t>
            </a:r>
            <a:r>
              <a:rPr lang="pt-BR" sz="3200" b="1" dirty="0">
                <a:solidFill>
                  <a:schemeClr val="bg1"/>
                </a:solidFill>
              </a:rPr>
              <a:t> com o </a:t>
            </a:r>
            <a:r>
              <a:rPr lang="pt-BR" sz="3200" b="1" dirty="0" err="1">
                <a:solidFill>
                  <a:schemeClr val="bg1"/>
                </a:solidFill>
              </a:rPr>
              <a:t>ActionFilter</a:t>
            </a:r>
            <a:r>
              <a:rPr lang="pt-BR" sz="3200" b="1" dirty="0">
                <a:solidFill>
                  <a:schemeClr val="bg1"/>
                </a:solidFill>
              </a:rPr>
              <a:t> </a:t>
            </a:r>
            <a:r>
              <a:rPr lang="pt-BR" sz="3200" b="1" dirty="0" err="1">
                <a:solidFill>
                  <a:schemeClr val="bg1"/>
                </a:solidFill>
              </a:rPr>
              <a:t>RequireHTTPS</a:t>
            </a:r>
            <a:endParaRPr lang="pt-BR" sz="3200" b="1" dirty="0">
              <a:solidFill>
                <a:schemeClr val="bg1"/>
              </a:solidFill>
            </a:endParaRPr>
          </a:p>
          <a:p>
            <a:pPr marL="914400" lvl="1" indent="-4572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pt-BR" sz="3200" b="1" dirty="0">
                <a:solidFill>
                  <a:schemeClr val="bg1"/>
                </a:solidFill>
              </a:rPr>
              <a:t>Redirecionar porta do IIS Express para a porta padrão ou configurar o IIS Express para escutar a porta padrão</a:t>
            </a:r>
          </a:p>
        </p:txBody>
      </p:sp>
    </p:spTree>
    <p:extLst>
      <p:ext uri="{BB962C8B-B14F-4D97-AF65-F5344CB8AC3E}">
        <p14:creationId xmlns:p14="http://schemas.microsoft.com/office/powerpoint/2010/main" val="195592369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1"/>
          <p:cNvSpPr txBox="1">
            <a:spLocks/>
          </p:cNvSpPr>
          <p:nvPr/>
        </p:nvSpPr>
        <p:spPr bwMode="auto">
          <a:xfrm>
            <a:off x="743036" y="159541"/>
            <a:ext cx="7629815" cy="10401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lnSpc>
                <a:spcPct val="80000"/>
              </a:lnSpc>
            </a:pPr>
            <a:r>
              <a:rPr lang="pt-BR" sz="3600" b="1" dirty="0">
                <a:solidFill>
                  <a:schemeClr val="bg2"/>
                </a:solidFill>
              </a:rPr>
              <a:t>Tratando Ataque de XSS</a:t>
            </a:r>
            <a:endParaRPr lang="pt-BR" b="1" dirty="0">
              <a:solidFill>
                <a:schemeClr val="bg2"/>
              </a:solidFill>
              <a:cs typeface="Tahoma" charset="0"/>
            </a:endParaRPr>
          </a:p>
        </p:txBody>
      </p:sp>
      <p:sp>
        <p:nvSpPr>
          <p:cNvPr id="5" name="Espaço Reservado para Conteúdo 1"/>
          <p:cNvSpPr txBox="1">
            <a:spLocks/>
          </p:cNvSpPr>
          <p:nvPr/>
        </p:nvSpPr>
        <p:spPr>
          <a:xfrm>
            <a:off x="457199" y="1600200"/>
            <a:ext cx="10757647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/>
          </a:p>
          <a:p>
            <a:endParaRPr lang="pt-BR"/>
          </a:p>
          <a:p>
            <a:endParaRPr lang="pt-BR"/>
          </a:p>
          <a:p>
            <a:pPr marL="0" indent="0">
              <a:buFont typeface="Arial"/>
              <a:buNone/>
            </a:pPr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192958" y="1379411"/>
            <a:ext cx="11667347" cy="42011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lvl="1" indent="-4572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pt-BR" sz="3200" b="1" dirty="0">
                <a:solidFill>
                  <a:schemeClr val="bg1"/>
                </a:solidFill>
              </a:rPr>
              <a:t>Através desta técnica, pessoas mal intencionadas podem:</a:t>
            </a:r>
          </a:p>
          <a:p>
            <a:pPr marL="914400" lvl="1" indent="-4572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pt-BR" sz="3200" b="1" dirty="0">
                <a:solidFill>
                  <a:schemeClr val="bg1"/>
                </a:solidFill>
              </a:rPr>
              <a:t>Modificar conteúdo</a:t>
            </a:r>
          </a:p>
          <a:p>
            <a:pPr marL="914400" lvl="1" indent="-4572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pt-BR" sz="3200" b="1" dirty="0">
                <a:solidFill>
                  <a:schemeClr val="bg1"/>
                </a:solidFill>
              </a:rPr>
              <a:t>Modificar configurações do usuário</a:t>
            </a:r>
          </a:p>
          <a:p>
            <a:pPr marL="914400" lvl="1" indent="-4572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pt-BR" sz="3200" b="1" dirty="0">
                <a:solidFill>
                  <a:schemeClr val="bg1"/>
                </a:solidFill>
              </a:rPr>
              <a:t>Roubar Cookies</a:t>
            </a:r>
          </a:p>
          <a:p>
            <a:pPr marL="914400" lvl="1" indent="-4572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pt-BR" sz="3200" b="1" dirty="0">
                <a:solidFill>
                  <a:schemeClr val="bg1"/>
                </a:solidFill>
              </a:rPr>
              <a:t>Fazer download de </a:t>
            </a:r>
            <a:r>
              <a:rPr lang="pt-BR" sz="3200" b="1" dirty="0" err="1">
                <a:solidFill>
                  <a:schemeClr val="bg1"/>
                </a:solidFill>
              </a:rPr>
              <a:t>malware</a:t>
            </a:r>
            <a:endParaRPr lang="pt-BR" sz="3200" b="1" dirty="0">
              <a:solidFill>
                <a:schemeClr val="bg1"/>
              </a:solidFill>
            </a:endParaRPr>
          </a:p>
          <a:p>
            <a:pPr marL="914400" lvl="1" indent="-4572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pt-BR" sz="3200" b="1" dirty="0">
                <a:solidFill>
                  <a:schemeClr val="bg1"/>
                </a:solidFill>
              </a:rPr>
              <a:t>Sequestrar conta de usuário</a:t>
            </a:r>
          </a:p>
        </p:txBody>
      </p:sp>
    </p:spTree>
    <p:extLst>
      <p:ext uri="{BB962C8B-B14F-4D97-AF65-F5344CB8AC3E}">
        <p14:creationId xmlns:p14="http://schemas.microsoft.com/office/powerpoint/2010/main" val="274301571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1"/>
          <p:cNvSpPr txBox="1">
            <a:spLocks/>
          </p:cNvSpPr>
          <p:nvPr/>
        </p:nvSpPr>
        <p:spPr bwMode="auto">
          <a:xfrm>
            <a:off x="743036" y="159541"/>
            <a:ext cx="7629815" cy="10401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lnSpc>
                <a:spcPct val="80000"/>
              </a:lnSpc>
            </a:pPr>
            <a:r>
              <a:rPr lang="pt-BR" sz="3600" b="1" dirty="0">
                <a:solidFill>
                  <a:schemeClr val="bg2"/>
                </a:solidFill>
              </a:rPr>
              <a:t>Tratando Ataque de XSS</a:t>
            </a:r>
            <a:endParaRPr lang="pt-BR" b="1" dirty="0">
              <a:solidFill>
                <a:schemeClr val="bg2"/>
              </a:solidFill>
              <a:cs typeface="Tahoma" charset="0"/>
            </a:endParaRPr>
          </a:p>
        </p:txBody>
      </p:sp>
      <p:sp>
        <p:nvSpPr>
          <p:cNvPr id="5" name="Espaço Reservado para Conteúdo 1"/>
          <p:cNvSpPr txBox="1">
            <a:spLocks/>
          </p:cNvSpPr>
          <p:nvPr/>
        </p:nvSpPr>
        <p:spPr>
          <a:xfrm>
            <a:off x="457199" y="1600200"/>
            <a:ext cx="10757647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/>
          </a:p>
          <a:p>
            <a:endParaRPr lang="pt-BR"/>
          </a:p>
          <a:p>
            <a:endParaRPr lang="pt-BR"/>
          </a:p>
          <a:p>
            <a:pPr marL="0" indent="0">
              <a:buFont typeface="Arial"/>
              <a:buNone/>
            </a:pPr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295834" y="991414"/>
            <a:ext cx="11403107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lvl="1" indent="-45720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pt-BR" sz="3200" b="1" dirty="0">
                <a:solidFill>
                  <a:schemeClr val="bg1"/>
                </a:solidFill>
              </a:rPr>
              <a:t>Demo: Cadastrar uma crítica com </a:t>
            </a:r>
            <a:r>
              <a:rPr lang="pt-BR" sz="3200" b="1" dirty="0" err="1">
                <a:solidFill>
                  <a:schemeClr val="bg1"/>
                </a:solidFill>
              </a:rPr>
              <a:t>tags</a:t>
            </a:r>
            <a:r>
              <a:rPr lang="pt-BR" sz="3200" b="1" dirty="0">
                <a:solidFill>
                  <a:schemeClr val="bg1"/>
                </a:solidFill>
              </a:rPr>
              <a:t> </a:t>
            </a:r>
            <a:r>
              <a:rPr lang="pt-BR" sz="3200" b="1" dirty="0" err="1">
                <a:solidFill>
                  <a:schemeClr val="bg1"/>
                </a:solidFill>
              </a:rPr>
              <a:t>html</a:t>
            </a:r>
            <a:endParaRPr lang="pt-BR" sz="3200" b="1" dirty="0">
              <a:solidFill>
                <a:schemeClr val="bg1"/>
              </a:solidFill>
            </a:endParaRPr>
          </a:p>
          <a:p>
            <a:pPr marL="914400" lvl="1" indent="-45720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pt-BR" sz="3200" b="1" dirty="0">
                <a:solidFill>
                  <a:schemeClr val="bg1"/>
                </a:solidFill>
              </a:rPr>
              <a:t>Resolver decorando a </a:t>
            </a:r>
            <a:r>
              <a:rPr lang="pt-BR" sz="3200" b="1" dirty="0" err="1">
                <a:solidFill>
                  <a:schemeClr val="bg1"/>
                </a:solidFill>
              </a:rPr>
              <a:t>action</a:t>
            </a:r>
            <a:r>
              <a:rPr lang="pt-BR" sz="3200" b="1" dirty="0">
                <a:solidFill>
                  <a:schemeClr val="bg1"/>
                </a:solidFill>
              </a:rPr>
              <a:t> com o </a:t>
            </a:r>
            <a:r>
              <a:rPr lang="pt-BR" sz="3200" b="1" dirty="0" err="1">
                <a:solidFill>
                  <a:schemeClr val="bg1"/>
                </a:solidFill>
              </a:rPr>
              <a:t>ActionFilter</a:t>
            </a:r>
            <a:r>
              <a:rPr lang="pt-BR" sz="3200" b="1" dirty="0">
                <a:solidFill>
                  <a:schemeClr val="bg1"/>
                </a:solidFill>
              </a:rPr>
              <a:t> </a:t>
            </a:r>
            <a:r>
              <a:rPr lang="pt-BR" sz="3200" b="1" dirty="0" err="1">
                <a:solidFill>
                  <a:schemeClr val="bg1"/>
                </a:solidFill>
              </a:rPr>
              <a:t>ValidateInput</a:t>
            </a:r>
            <a:r>
              <a:rPr lang="pt-BR" sz="3200" b="1" dirty="0">
                <a:solidFill>
                  <a:schemeClr val="bg1"/>
                </a:solidFill>
              </a:rPr>
              <a:t>(false)</a:t>
            </a:r>
          </a:p>
          <a:p>
            <a:pPr marL="914400" lvl="1" indent="-45720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pt-BR" sz="3200" b="1" dirty="0">
                <a:solidFill>
                  <a:schemeClr val="bg1"/>
                </a:solidFill>
              </a:rPr>
              <a:t>Porém desabilita a segurança em todos os campos</a:t>
            </a:r>
          </a:p>
          <a:p>
            <a:pPr marL="914400" lvl="1" indent="-45720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pt-BR" sz="3200" b="1" dirty="0">
                <a:solidFill>
                  <a:schemeClr val="bg1"/>
                </a:solidFill>
              </a:rPr>
              <a:t>Outra segurança: </a:t>
            </a:r>
            <a:r>
              <a:rPr lang="pt-BR" sz="3200" b="1" dirty="0" err="1">
                <a:solidFill>
                  <a:schemeClr val="bg1"/>
                </a:solidFill>
              </a:rPr>
              <a:t>Razor</a:t>
            </a:r>
            <a:r>
              <a:rPr lang="pt-BR" sz="3200" b="1" dirty="0">
                <a:solidFill>
                  <a:schemeClr val="bg1"/>
                </a:solidFill>
              </a:rPr>
              <a:t> exibe os dados com </a:t>
            </a:r>
            <a:r>
              <a:rPr lang="pt-BR" sz="3200" b="1" dirty="0" err="1">
                <a:solidFill>
                  <a:schemeClr val="bg1"/>
                </a:solidFill>
              </a:rPr>
              <a:t>Html</a:t>
            </a:r>
            <a:r>
              <a:rPr lang="pt-BR" sz="3200" b="1" dirty="0">
                <a:solidFill>
                  <a:schemeClr val="bg1"/>
                </a:solidFill>
              </a:rPr>
              <a:t> Encode</a:t>
            </a:r>
          </a:p>
          <a:p>
            <a:pPr marL="914400" lvl="1" indent="-45720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pt-BR" sz="3200" b="1" dirty="0">
                <a:solidFill>
                  <a:schemeClr val="bg1"/>
                </a:solidFill>
              </a:rPr>
              <a:t>Melhor solução: Decorar a propriedade do </a:t>
            </a:r>
            <a:r>
              <a:rPr lang="pt-BR" sz="3200" b="1" dirty="0" err="1">
                <a:solidFill>
                  <a:schemeClr val="bg1"/>
                </a:solidFill>
              </a:rPr>
              <a:t>model</a:t>
            </a:r>
            <a:r>
              <a:rPr lang="pt-BR" sz="3200" b="1" dirty="0">
                <a:solidFill>
                  <a:schemeClr val="bg1"/>
                </a:solidFill>
              </a:rPr>
              <a:t> com </a:t>
            </a:r>
            <a:r>
              <a:rPr lang="pt-BR" sz="3200" b="1" dirty="0" err="1">
                <a:solidFill>
                  <a:schemeClr val="bg1"/>
                </a:solidFill>
              </a:rPr>
              <a:t>AllowHtml</a:t>
            </a:r>
            <a:r>
              <a:rPr lang="pt-BR" sz="3200" b="1" dirty="0">
                <a:solidFill>
                  <a:schemeClr val="bg1"/>
                </a:solidFill>
              </a:rPr>
              <a:t> e atualizar a assinatura da </a:t>
            </a:r>
            <a:r>
              <a:rPr lang="pt-BR" sz="3200" b="1" dirty="0" err="1">
                <a:solidFill>
                  <a:schemeClr val="bg1"/>
                </a:solidFill>
              </a:rPr>
              <a:t>action</a:t>
            </a:r>
            <a:endParaRPr lang="pt-BR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796588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1"/>
          <p:cNvSpPr txBox="1">
            <a:spLocks/>
          </p:cNvSpPr>
          <p:nvPr/>
        </p:nvSpPr>
        <p:spPr bwMode="auto">
          <a:xfrm>
            <a:off x="743036" y="159541"/>
            <a:ext cx="7629815" cy="10401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lnSpc>
                <a:spcPct val="80000"/>
              </a:lnSpc>
            </a:pPr>
            <a:r>
              <a:rPr lang="pt-BR" sz="3600" b="1" dirty="0">
                <a:solidFill>
                  <a:schemeClr val="bg2"/>
                </a:solidFill>
              </a:rPr>
              <a:t>Tratando Ataque de XSS</a:t>
            </a:r>
            <a:endParaRPr lang="pt-BR" b="1" dirty="0">
              <a:solidFill>
                <a:schemeClr val="bg2"/>
              </a:solidFill>
              <a:cs typeface="Tahoma" charset="0"/>
            </a:endParaRPr>
          </a:p>
        </p:txBody>
      </p:sp>
      <p:sp>
        <p:nvSpPr>
          <p:cNvPr id="5" name="Espaço Reservado para Conteúdo 1"/>
          <p:cNvSpPr txBox="1">
            <a:spLocks/>
          </p:cNvSpPr>
          <p:nvPr/>
        </p:nvSpPr>
        <p:spPr>
          <a:xfrm>
            <a:off x="457199" y="1600200"/>
            <a:ext cx="10757647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/>
          </a:p>
          <a:p>
            <a:endParaRPr lang="pt-BR"/>
          </a:p>
          <a:p>
            <a:endParaRPr lang="pt-BR"/>
          </a:p>
          <a:p>
            <a:pPr marL="0" indent="0">
              <a:buFont typeface="Arial"/>
              <a:buNone/>
            </a:pPr>
            <a:endParaRPr lang="pt-BR" dirty="0"/>
          </a:p>
        </p:txBody>
      </p:sp>
      <p:sp>
        <p:nvSpPr>
          <p:cNvPr id="6" name="CaixaDeTexto 5"/>
          <p:cNvSpPr txBox="1"/>
          <p:nvPr/>
        </p:nvSpPr>
        <p:spPr>
          <a:xfrm>
            <a:off x="165454" y="1300695"/>
            <a:ext cx="11748639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lvl="1" indent="-45720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pt-BR" sz="3200" b="1" dirty="0">
                <a:solidFill>
                  <a:schemeClr val="bg1"/>
                </a:solidFill>
              </a:rPr>
              <a:t>Demo: Ataque XSS</a:t>
            </a:r>
          </a:p>
          <a:p>
            <a:pPr marL="914400" lvl="1" indent="-45720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pt-BR" sz="3200" b="1" dirty="0">
                <a:solidFill>
                  <a:schemeClr val="bg1"/>
                </a:solidFill>
              </a:rPr>
              <a:t>Cadastrar uma crítica com uma </a:t>
            </a:r>
            <a:r>
              <a:rPr lang="pt-BR" sz="3200" b="1" dirty="0" err="1">
                <a:solidFill>
                  <a:schemeClr val="bg1"/>
                </a:solidFill>
              </a:rPr>
              <a:t>tag</a:t>
            </a:r>
            <a:r>
              <a:rPr lang="pt-BR" sz="3200" b="1" dirty="0">
                <a:solidFill>
                  <a:schemeClr val="bg1"/>
                </a:solidFill>
              </a:rPr>
              <a:t> script com </a:t>
            </a:r>
            <a:r>
              <a:rPr lang="pt-BR" sz="3200" b="1" dirty="0" err="1">
                <a:solidFill>
                  <a:schemeClr val="bg1"/>
                </a:solidFill>
              </a:rPr>
              <a:t>alert</a:t>
            </a:r>
            <a:r>
              <a:rPr lang="pt-BR" sz="3200" b="1" dirty="0">
                <a:solidFill>
                  <a:schemeClr val="bg1"/>
                </a:solidFill>
              </a:rPr>
              <a:t> no corpo</a:t>
            </a:r>
          </a:p>
          <a:p>
            <a:pPr marL="914400" lvl="1" indent="-45720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pt-BR" sz="3200" b="1" dirty="0">
                <a:solidFill>
                  <a:schemeClr val="bg1"/>
                </a:solidFill>
              </a:rPr>
              <a:t>Podemos tratar com </a:t>
            </a:r>
            <a:r>
              <a:rPr lang="pt-BR" sz="3200" b="1" dirty="0" err="1">
                <a:solidFill>
                  <a:schemeClr val="bg1"/>
                </a:solidFill>
              </a:rPr>
              <a:t>if</a:t>
            </a:r>
            <a:r>
              <a:rPr lang="pt-BR" sz="3200" b="1" dirty="0">
                <a:solidFill>
                  <a:schemeClr val="bg1"/>
                </a:solidFill>
              </a:rPr>
              <a:t> (</a:t>
            </a:r>
            <a:r>
              <a:rPr lang="pt-BR" sz="3200" b="1" dirty="0" err="1">
                <a:solidFill>
                  <a:schemeClr val="bg1"/>
                </a:solidFill>
              </a:rPr>
              <a:t>Body.ToLower</a:t>
            </a:r>
            <a:r>
              <a:rPr lang="pt-BR" sz="3200" b="1" dirty="0">
                <a:solidFill>
                  <a:schemeClr val="bg1"/>
                </a:solidFill>
              </a:rPr>
              <a:t>().</a:t>
            </a:r>
            <a:r>
              <a:rPr lang="pt-BR" sz="3200" b="1" dirty="0" err="1">
                <a:solidFill>
                  <a:schemeClr val="bg1"/>
                </a:solidFill>
              </a:rPr>
              <a:t>Contains</a:t>
            </a:r>
            <a:r>
              <a:rPr lang="pt-BR" sz="3200" b="1" dirty="0">
                <a:solidFill>
                  <a:schemeClr val="bg1"/>
                </a:solidFill>
              </a:rPr>
              <a:t>(“&lt;script”))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t-BR" sz="3200" b="1" dirty="0">
                <a:solidFill>
                  <a:schemeClr val="bg1"/>
                </a:solidFill>
              </a:rPr>
              <a:t>Porém existem muitas maneiras de injetar </a:t>
            </a:r>
            <a:r>
              <a:rPr lang="pt-BR" sz="3200" b="1" dirty="0" err="1">
                <a:solidFill>
                  <a:schemeClr val="bg1"/>
                </a:solidFill>
              </a:rPr>
              <a:t>javascript</a:t>
            </a:r>
            <a:r>
              <a:rPr lang="pt-BR" sz="3200" b="1" dirty="0">
                <a:solidFill>
                  <a:schemeClr val="bg1"/>
                </a:solidFill>
              </a:rPr>
              <a:t>:</a:t>
            </a:r>
          </a:p>
          <a:p>
            <a:pPr marL="1371600" lvl="2" indent="-457200">
              <a:buFont typeface="Courier New" panose="02070309020205020404" pitchFamily="49" charset="0"/>
              <a:buChar char="o"/>
            </a:pPr>
            <a:r>
              <a:rPr lang="pt-BR" sz="28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&lt;</a:t>
            </a:r>
            <a:r>
              <a:rPr lang="pt-BR" sz="2800" dirty="0" err="1">
                <a:solidFill>
                  <a:schemeClr val="accent2">
                    <a:lumMod val="40000"/>
                    <a:lumOff val="60000"/>
                  </a:schemeClr>
                </a:solidFill>
              </a:rPr>
              <a:t>img</a:t>
            </a:r>
            <a:r>
              <a:rPr lang="pt-BR" sz="28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pt-BR" sz="2800" dirty="0" err="1">
                <a:solidFill>
                  <a:schemeClr val="accent2">
                    <a:lumMod val="40000"/>
                    <a:lumOff val="60000"/>
                  </a:schemeClr>
                </a:solidFill>
              </a:rPr>
              <a:t>src</a:t>
            </a:r>
            <a:r>
              <a:rPr lang="pt-BR" sz="28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=“</a:t>
            </a:r>
            <a:r>
              <a:rPr lang="pt-BR" sz="2800" dirty="0" err="1">
                <a:solidFill>
                  <a:schemeClr val="accent2">
                    <a:lumMod val="40000"/>
                    <a:lumOff val="60000"/>
                  </a:schemeClr>
                </a:solidFill>
              </a:rPr>
              <a:t>javascript:alert</a:t>
            </a:r>
            <a:r>
              <a:rPr lang="pt-BR" sz="28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(‘</a:t>
            </a:r>
            <a:r>
              <a:rPr lang="pt-BR" sz="2800" dirty="0" err="1">
                <a:solidFill>
                  <a:schemeClr val="accent2">
                    <a:lumMod val="40000"/>
                    <a:lumOff val="60000"/>
                  </a:schemeClr>
                </a:solidFill>
              </a:rPr>
              <a:t>xss</a:t>
            </a:r>
            <a:r>
              <a:rPr lang="pt-BR" sz="28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’);”&gt;</a:t>
            </a:r>
          </a:p>
          <a:p>
            <a:pPr marL="1371600" lvl="2" indent="-457200">
              <a:buFont typeface="Courier New" panose="02070309020205020404" pitchFamily="49" charset="0"/>
              <a:buChar char="o"/>
            </a:pPr>
            <a:r>
              <a:rPr lang="pt-BR" sz="28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&lt;</a:t>
            </a:r>
            <a:r>
              <a:rPr lang="pt-BR" sz="2800" dirty="0" err="1">
                <a:solidFill>
                  <a:schemeClr val="accent2">
                    <a:lumMod val="40000"/>
                    <a:lumOff val="60000"/>
                  </a:schemeClr>
                </a:solidFill>
              </a:rPr>
              <a:t>body</a:t>
            </a:r>
            <a:r>
              <a:rPr lang="pt-BR" sz="28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pt-BR" sz="2800" dirty="0" err="1">
                <a:solidFill>
                  <a:schemeClr val="accent2">
                    <a:lumMod val="40000"/>
                    <a:lumOff val="60000"/>
                  </a:schemeClr>
                </a:solidFill>
              </a:rPr>
              <a:t>onload</a:t>
            </a:r>
            <a:r>
              <a:rPr lang="pt-BR" sz="28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=</a:t>
            </a:r>
            <a:r>
              <a:rPr lang="pt-BR" sz="2800" dirty="0" err="1">
                <a:solidFill>
                  <a:schemeClr val="accent2">
                    <a:lumMod val="40000"/>
                    <a:lumOff val="60000"/>
                  </a:schemeClr>
                </a:solidFill>
              </a:rPr>
              <a:t>alert</a:t>
            </a:r>
            <a:r>
              <a:rPr lang="pt-BR" sz="28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(‘</a:t>
            </a:r>
            <a:r>
              <a:rPr lang="pt-BR" sz="2800" dirty="0" err="1">
                <a:solidFill>
                  <a:schemeClr val="accent2">
                    <a:lumMod val="40000"/>
                    <a:lumOff val="60000"/>
                  </a:schemeClr>
                </a:solidFill>
              </a:rPr>
              <a:t>xss</a:t>
            </a:r>
            <a:r>
              <a:rPr lang="pt-BR" sz="28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’)&gt; entre outras</a:t>
            </a:r>
          </a:p>
          <a:p>
            <a:pPr marL="1371600" lvl="2" indent="-457200">
              <a:buFont typeface="Courier New" panose="02070309020205020404" pitchFamily="49" charset="0"/>
              <a:buChar char="o"/>
            </a:pPr>
            <a:r>
              <a:rPr lang="pt-BR" sz="28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Sequencias de escapes Unicode</a:t>
            </a:r>
          </a:p>
        </p:txBody>
      </p:sp>
    </p:spTree>
    <p:extLst>
      <p:ext uri="{BB962C8B-B14F-4D97-AF65-F5344CB8AC3E}">
        <p14:creationId xmlns:p14="http://schemas.microsoft.com/office/powerpoint/2010/main" val="291106722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1"/>
          <p:cNvSpPr txBox="1">
            <a:spLocks/>
          </p:cNvSpPr>
          <p:nvPr/>
        </p:nvSpPr>
        <p:spPr bwMode="auto">
          <a:xfrm>
            <a:off x="743036" y="159541"/>
            <a:ext cx="7629815" cy="10401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lnSpc>
                <a:spcPct val="80000"/>
              </a:lnSpc>
            </a:pPr>
            <a:r>
              <a:rPr lang="pt-BR" sz="3600" b="1" dirty="0">
                <a:solidFill>
                  <a:schemeClr val="bg2"/>
                </a:solidFill>
              </a:rPr>
              <a:t>Tratando Ataque de XSS</a:t>
            </a:r>
            <a:endParaRPr lang="pt-BR" b="1" dirty="0">
              <a:solidFill>
                <a:schemeClr val="bg2"/>
              </a:solidFill>
              <a:cs typeface="Tahoma" charset="0"/>
            </a:endParaRPr>
          </a:p>
        </p:txBody>
      </p:sp>
      <p:sp>
        <p:nvSpPr>
          <p:cNvPr id="5" name="Espaço Reservado para Conteúdo 1"/>
          <p:cNvSpPr txBox="1">
            <a:spLocks/>
          </p:cNvSpPr>
          <p:nvPr/>
        </p:nvSpPr>
        <p:spPr>
          <a:xfrm>
            <a:off x="457199" y="1600200"/>
            <a:ext cx="10757647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/>
          </a:p>
          <a:p>
            <a:endParaRPr lang="pt-BR"/>
          </a:p>
          <a:p>
            <a:endParaRPr lang="pt-BR"/>
          </a:p>
          <a:p>
            <a:pPr marL="0" indent="0">
              <a:buFont typeface="Arial"/>
              <a:buNone/>
            </a:pPr>
            <a:endParaRPr lang="pt-BR" dirty="0"/>
          </a:p>
        </p:txBody>
      </p:sp>
      <p:sp>
        <p:nvSpPr>
          <p:cNvPr id="8" name="CaixaDeTexto 7"/>
          <p:cNvSpPr txBox="1"/>
          <p:nvPr/>
        </p:nvSpPr>
        <p:spPr>
          <a:xfrm>
            <a:off x="292494" y="1421721"/>
            <a:ext cx="1159470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lvl="1" indent="-4572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pt-BR" sz="3200" b="1" dirty="0">
                <a:solidFill>
                  <a:schemeClr val="bg1"/>
                </a:solidFill>
              </a:rPr>
              <a:t>Biblioteca </a:t>
            </a:r>
            <a:r>
              <a:rPr lang="pt-BR" sz="3200" b="1" dirty="0" err="1">
                <a:solidFill>
                  <a:schemeClr val="bg1"/>
                </a:solidFill>
              </a:rPr>
              <a:t>AntiXSS</a:t>
            </a:r>
            <a:r>
              <a:rPr lang="pt-BR" sz="3200" b="1" dirty="0">
                <a:solidFill>
                  <a:schemeClr val="bg1"/>
                </a:solidFill>
              </a:rPr>
              <a:t> da Microsoft</a:t>
            </a:r>
          </a:p>
          <a:p>
            <a:pPr marL="914400" lvl="1" indent="-4572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pt-BR" sz="3200" b="1" dirty="0">
                <a:solidFill>
                  <a:schemeClr val="bg1"/>
                </a:solidFill>
              </a:rPr>
              <a:t>Instalar via </a:t>
            </a:r>
            <a:r>
              <a:rPr lang="pt-BR" sz="3200" b="1" dirty="0" err="1">
                <a:solidFill>
                  <a:schemeClr val="bg1"/>
                </a:solidFill>
              </a:rPr>
              <a:t>nuget</a:t>
            </a:r>
            <a:endParaRPr lang="pt-BR" sz="3200" b="1" dirty="0">
              <a:solidFill>
                <a:schemeClr val="bg1"/>
              </a:solidFill>
            </a:endParaRPr>
          </a:p>
          <a:p>
            <a:pPr marL="914400" lvl="1" indent="-4572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pt-BR" sz="3200" b="1" dirty="0">
                <a:solidFill>
                  <a:schemeClr val="bg1"/>
                </a:solidFill>
              </a:rPr>
              <a:t>Utilizar a classe </a:t>
            </a:r>
            <a:r>
              <a:rPr lang="pt-BR" sz="3200" b="1" dirty="0" err="1">
                <a:solidFill>
                  <a:schemeClr val="bg1"/>
                </a:solidFill>
              </a:rPr>
              <a:t>Sanitizer</a:t>
            </a:r>
            <a:r>
              <a:rPr lang="pt-BR" sz="3200" b="1" dirty="0">
                <a:solidFill>
                  <a:schemeClr val="bg1"/>
                </a:solidFill>
              </a:rPr>
              <a:t> nas </a:t>
            </a:r>
            <a:r>
              <a:rPr lang="pt-BR" sz="3200" b="1" dirty="0" err="1">
                <a:solidFill>
                  <a:schemeClr val="bg1"/>
                </a:solidFill>
              </a:rPr>
              <a:t>actions</a:t>
            </a:r>
            <a:r>
              <a:rPr lang="pt-BR" sz="3200" b="1" dirty="0">
                <a:solidFill>
                  <a:schemeClr val="bg1"/>
                </a:solidFill>
              </a:rPr>
              <a:t> Criar e Editar</a:t>
            </a:r>
          </a:p>
          <a:p>
            <a:pPr marL="914400" lvl="1" indent="-4572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pt-BR" sz="3200" b="1" dirty="0">
                <a:solidFill>
                  <a:schemeClr val="bg1"/>
                </a:solidFill>
              </a:rPr>
              <a:t>O Método estático </a:t>
            </a:r>
            <a:r>
              <a:rPr lang="pt-BR" sz="3200" b="1" dirty="0" err="1">
                <a:solidFill>
                  <a:schemeClr val="bg1"/>
                </a:solidFill>
              </a:rPr>
              <a:t>GetSafeHtmlFragment</a:t>
            </a:r>
            <a:r>
              <a:rPr lang="pt-BR" sz="3200" b="1" dirty="0">
                <a:solidFill>
                  <a:schemeClr val="bg1"/>
                </a:solidFill>
              </a:rPr>
              <a:t> filtra uma grande lista de entradas maliciosas</a:t>
            </a:r>
          </a:p>
          <a:p>
            <a:pPr marL="914400" lvl="1" indent="-4572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pt-BR" sz="3200" b="1" dirty="0">
                <a:solidFill>
                  <a:schemeClr val="bg1"/>
                </a:solidFill>
              </a:rPr>
              <a:t>Porém permite a entrada de </a:t>
            </a:r>
            <a:r>
              <a:rPr lang="pt-BR" sz="3200" b="1" dirty="0" err="1">
                <a:solidFill>
                  <a:schemeClr val="bg1"/>
                </a:solidFill>
              </a:rPr>
              <a:t>tags</a:t>
            </a:r>
            <a:r>
              <a:rPr lang="pt-BR" sz="3200" b="1" dirty="0">
                <a:solidFill>
                  <a:schemeClr val="bg1"/>
                </a:solidFill>
              </a:rPr>
              <a:t> de formatação como &lt;em&gt;</a:t>
            </a:r>
          </a:p>
        </p:txBody>
      </p:sp>
    </p:spTree>
    <p:extLst>
      <p:ext uri="{BB962C8B-B14F-4D97-AF65-F5344CB8AC3E}">
        <p14:creationId xmlns:p14="http://schemas.microsoft.com/office/powerpoint/2010/main" val="162453341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1"/>
          <p:cNvSpPr txBox="1">
            <a:spLocks/>
          </p:cNvSpPr>
          <p:nvPr/>
        </p:nvSpPr>
        <p:spPr bwMode="auto">
          <a:xfrm>
            <a:off x="743036" y="159541"/>
            <a:ext cx="7629815" cy="10401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lnSpc>
                <a:spcPct val="80000"/>
              </a:lnSpc>
            </a:pPr>
            <a:r>
              <a:rPr lang="pt-BR" sz="3600" b="1" dirty="0">
                <a:solidFill>
                  <a:schemeClr val="bg2"/>
                </a:solidFill>
              </a:rPr>
              <a:t>Tratando Ataque de CSRF</a:t>
            </a:r>
            <a:endParaRPr lang="pt-BR" b="1" dirty="0">
              <a:solidFill>
                <a:schemeClr val="bg2"/>
              </a:solidFill>
              <a:cs typeface="Tahoma" charset="0"/>
            </a:endParaRPr>
          </a:p>
        </p:txBody>
      </p:sp>
      <p:sp>
        <p:nvSpPr>
          <p:cNvPr id="5" name="Espaço Reservado para Conteúdo 1"/>
          <p:cNvSpPr txBox="1">
            <a:spLocks/>
          </p:cNvSpPr>
          <p:nvPr/>
        </p:nvSpPr>
        <p:spPr>
          <a:xfrm>
            <a:off x="457199" y="1600200"/>
            <a:ext cx="10757647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/>
          </a:p>
          <a:p>
            <a:endParaRPr lang="pt-BR"/>
          </a:p>
          <a:p>
            <a:endParaRPr lang="pt-BR"/>
          </a:p>
          <a:p>
            <a:pPr marL="0" indent="0">
              <a:buFont typeface="Arial"/>
              <a:buNone/>
            </a:pPr>
            <a:endParaRPr lang="pt-BR" dirty="0"/>
          </a:p>
        </p:txBody>
      </p:sp>
      <p:sp>
        <p:nvSpPr>
          <p:cNvPr id="6" name="CaixaDeTexto 5"/>
          <p:cNvSpPr txBox="1"/>
          <p:nvPr/>
        </p:nvSpPr>
        <p:spPr>
          <a:xfrm>
            <a:off x="149691" y="1504056"/>
            <a:ext cx="1163504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spcAft>
                <a:spcPts val="2400"/>
              </a:spcAft>
            </a:pPr>
            <a:endParaRPr lang="pt-BR" sz="3200" b="1" dirty="0">
              <a:solidFill>
                <a:schemeClr val="bg1"/>
              </a:solidFill>
            </a:endParaRPr>
          </a:p>
          <a:p>
            <a:pPr marL="914400" lvl="1" indent="-45720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pt-BR" sz="3200" b="1" dirty="0">
                <a:solidFill>
                  <a:schemeClr val="bg1"/>
                </a:solidFill>
              </a:rPr>
              <a:t>Demo: Ataque via CSRF</a:t>
            </a:r>
          </a:p>
          <a:p>
            <a:pPr marL="914400" lvl="1" indent="-45720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pt-BR" sz="3200" b="1" dirty="0">
                <a:solidFill>
                  <a:schemeClr val="bg1"/>
                </a:solidFill>
              </a:rPr>
              <a:t>Tratar ataques com o </a:t>
            </a:r>
            <a:r>
              <a:rPr lang="pt-BR" sz="3200" b="1" dirty="0" err="1">
                <a:solidFill>
                  <a:schemeClr val="bg1"/>
                </a:solidFill>
              </a:rPr>
              <a:t>helper</a:t>
            </a:r>
            <a:r>
              <a:rPr lang="pt-BR" sz="3200" b="1" dirty="0">
                <a:solidFill>
                  <a:schemeClr val="bg1"/>
                </a:solidFill>
              </a:rPr>
              <a:t> </a:t>
            </a:r>
            <a:r>
              <a:rPr lang="pt-BR" sz="3200" b="1" dirty="0" err="1">
                <a:solidFill>
                  <a:schemeClr val="bg1"/>
                </a:solidFill>
              </a:rPr>
              <a:t>AntiForgeryToken</a:t>
            </a:r>
            <a:r>
              <a:rPr lang="pt-BR" sz="3200" b="1" dirty="0">
                <a:solidFill>
                  <a:schemeClr val="bg1"/>
                </a:solidFill>
              </a:rPr>
              <a:t> na </a:t>
            </a:r>
            <a:r>
              <a:rPr lang="pt-BR" sz="3200" b="1" dirty="0" err="1">
                <a:solidFill>
                  <a:schemeClr val="bg1"/>
                </a:solidFill>
              </a:rPr>
              <a:t>view</a:t>
            </a:r>
            <a:r>
              <a:rPr lang="pt-BR" sz="3200" b="1" dirty="0">
                <a:solidFill>
                  <a:schemeClr val="bg1"/>
                </a:solidFill>
              </a:rPr>
              <a:t> e o </a:t>
            </a:r>
            <a:r>
              <a:rPr lang="pt-BR" sz="3200" b="1" dirty="0" err="1">
                <a:solidFill>
                  <a:schemeClr val="bg1"/>
                </a:solidFill>
              </a:rPr>
              <a:t>ActionFilter</a:t>
            </a:r>
            <a:r>
              <a:rPr lang="pt-BR" sz="3200" b="1" dirty="0">
                <a:solidFill>
                  <a:schemeClr val="bg1"/>
                </a:solidFill>
              </a:rPr>
              <a:t> </a:t>
            </a:r>
            <a:r>
              <a:rPr lang="pt-BR" sz="3200" b="1" dirty="0" err="1">
                <a:solidFill>
                  <a:schemeClr val="bg1"/>
                </a:solidFill>
              </a:rPr>
              <a:t>ValidateAntiForgeryToken</a:t>
            </a:r>
            <a:r>
              <a:rPr lang="pt-BR" sz="3200" b="1" dirty="0">
                <a:solidFill>
                  <a:schemeClr val="bg1"/>
                </a:solidFill>
              </a:rPr>
              <a:t> na </a:t>
            </a:r>
            <a:r>
              <a:rPr lang="pt-BR" sz="3200" b="1" dirty="0" err="1">
                <a:solidFill>
                  <a:schemeClr val="bg1"/>
                </a:solidFill>
              </a:rPr>
              <a:t>action</a:t>
            </a:r>
            <a:endParaRPr lang="pt-BR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7273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0" y="1519517"/>
            <a:ext cx="12192000" cy="398032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/>
          <p:cNvSpPr txBox="1"/>
          <p:nvPr/>
        </p:nvSpPr>
        <p:spPr>
          <a:xfrm>
            <a:off x="216685" y="1925839"/>
            <a:ext cx="1145536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4000" b="1" dirty="0" err="1">
                <a:solidFill>
                  <a:srgbClr val="0E4582"/>
                </a:solidFill>
              </a:rPr>
              <a:t>Caching</a:t>
            </a:r>
            <a:endParaRPr lang="pt-BR" sz="4000" b="1" dirty="0">
              <a:solidFill>
                <a:srgbClr val="0E4582"/>
              </a:solidFill>
            </a:endParaRP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4000" b="1" dirty="0" err="1">
                <a:solidFill>
                  <a:srgbClr val="0E4582"/>
                </a:solidFill>
              </a:rPr>
              <a:t>Diagnostics</a:t>
            </a:r>
            <a:endParaRPr lang="pt-BR" sz="4000" b="1" dirty="0">
              <a:solidFill>
                <a:srgbClr val="0E4582"/>
              </a:solidFill>
            </a:endParaRP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4000" b="1" dirty="0">
                <a:solidFill>
                  <a:srgbClr val="0E4582"/>
                </a:solidFill>
              </a:rPr>
              <a:t>i18n, l10n – </a:t>
            </a:r>
            <a:r>
              <a:rPr lang="pt-BR" sz="4000" b="1" dirty="0" err="1">
                <a:solidFill>
                  <a:srgbClr val="0E4582"/>
                </a:solidFill>
              </a:rPr>
              <a:t>Globalizacao</a:t>
            </a:r>
            <a:r>
              <a:rPr lang="pt-BR" sz="4000" b="1" dirty="0">
                <a:solidFill>
                  <a:srgbClr val="0E4582"/>
                </a:solidFill>
              </a:rPr>
              <a:t> e Localização</a:t>
            </a:r>
          </a:p>
        </p:txBody>
      </p:sp>
      <p:sp>
        <p:nvSpPr>
          <p:cNvPr id="6" name="Título 6"/>
          <p:cNvSpPr txBox="1">
            <a:spLocks/>
          </p:cNvSpPr>
          <p:nvPr/>
        </p:nvSpPr>
        <p:spPr>
          <a:xfrm>
            <a:off x="1021976" y="503238"/>
            <a:ext cx="8229600" cy="114300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b="1" dirty="0">
                <a:solidFill>
                  <a:schemeClr val="bg2"/>
                </a:solidFill>
              </a:rPr>
              <a:t>Infraestrutura Asp.net</a:t>
            </a:r>
          </a:p>
        </p:txBody>
      </p:sp>
    </p:spTree>
    <p:extLst>
      <p:ext uri="{BB962C8B-B14F-4D97-AF65-F5344CB8AC3E}">
        <p14:creationId xmlns:p14="http://schemas.microsoft.com/office/powerpoint/2010/main" val="297427487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ítulo 7"/>
          <p:cNvSpPr txBox="1">
            <a:spLocks/>
          </p:cNvSpPr>
          <p:nvPr/>
        </p:nvSpPr>
        <p:spPr>
          <a:xfrm>
            <a:off x="457199" y="1600201"/>
            <a:ext cx="11093825" cy="3603812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2" indent="-342900">
              <a:spcBef>
                <a:spcPts val="0"/>
              </a:spcBef>
              <a:spcAft>
                <a:spcPts val="2400"/>
              </a:spcAft>
            </a:pPr>
            <a:r>
              <a:rPr lang="pt-BR" sz="4000" b="1" dirty="0">
                <a:solidFill>
                  <a:schemeClr val="bg1"/>
                </a:solidFill>
              </a:rPr>
              <a:t>Criação de Testes Unitários contra o </a:t>
            </a:r>
            <a:r>
              <a:rPr lang="pt-BR" sz="4000" b="1" dirty="0" err="1">
                <a:solidFill>
                  <a:schemeClr val="bg1"/>
                </a:solidFill>
              </a:rPr>
              <a:t>Controller</a:t>
            </a:r>
            <a:endParaRPr lang="pt-BR" sz="4000" b="1" dirty="0">
              <a:solidFill>
                <a:schemeClr val="bg1"/>
              </a:solidFill>
            </a:endParaRPr>
          </a:p>
          <a:p>
            <a:pPr marL="0" lvl="2" indent="-342900">
              <a:spcBef>
                <a:spcPts val="0"/>
              </a:spcBef>
              <a:spcAft>
                <a:spcPts val="2400"/>
              </a:spcAft>
            </a:pPr>
            <a:r>
              <a:rPr lang="pt-BR" sz="4000" b="1" dirty="0">
                <a:solidFill>
                  <a:schemeClr val="bg1"/>
                </a:solidFill>
              </a:rPr>
              <a:t>Testando a </a:t>
            </a:r>
            <a:r>
              <a:rPr lang="pt-BR" sz="4000" b="1" dirty="0" err="1">
                <a:solidFill>
                  <a:schemeClr val="bg1"/>
                </a:solidFill>
              </a:rPr>
              <a:t>ViewBag</a:t>
            </a:r>
            <a:endParaRPr lang="pt-BR" sz="4000" b="1" dirty="0">
              <a:solidFill>
                <a:schemeClr val="bg1"/>
              </a:solidFill>
            </a:endParaRPr>
          </a:p>
          <a:p>
            <a:pPr marL="342900" lvl="2" indent="-342900">
              <a:spcBef>
                <a:spcPts val="0"/>
              </a:spcBef>
              <a:spcAft>
                <a:spcPts val="2400"/>
              </a:spcAft>
            </a:pPr>
            <a:r>
              <a:rPr lang="pt-BR" sz="4000" b="1" dirty="0">
                <a:solidFill>
                  <a:schemeClr val="bg1"/>
                </a:solidFill>
              </a:rPr>
              <a:t>Habilitando a execução dos testes unitários pós build através do menu TEST -&gt; Test Settings</a:t>
            </a:r>
          </a:p>
          <a:p>
            <a:pPr marL="742950" lvl="2" indent="-342900"/>
            <a:endParaRPr lang="pt-BR" sz="3600" b="1" dirty="0">
              <a:solidFill>
                <a:schemeClr val="bg1"/>
              </a:solidFill>
            </a:endParaRPr>
          </a:p>
          <a:p>
            <a:pPr marL="400050" lvl="2" indent="0">
              <a:buFont typeface="Arial"/>
              <a:buNone/>
            </a:pPr>
            <a:endParaRPr lang="pt-BR" sz="3600" b="1" dirty="0">
              <a:solidFill>
                <a:schemeClr val="bg1"/>
              </a:solidFill>
            </a:endParaRPr>
          </a:p>
          <a:p>
            <a:pPr marL="742950" lvl="2" indent="-342900"/>
            <a:endParaRPr lang="pt-BR" sz="3600" b="1" dirty="0">
              <a:solidFill>
                <a:schemeClr val="bg1"/>
              </a:solidFill>
            </a:endParaRPr>
          </a:p>
          <a:p>
            <a:pPr marL="742950" lvl="2" indent="-342900"/>
            <a:endParaRPr lang="pt-BR" sz="3600" b="1" dirty="0">
              <a:solidFill>
                <a:schemeClr val="bg1"/>
              </a:solidFill>
            </a:endParaRPr>
          </a:p>
          <a:p>
            <a:pPr marL="342900" lvl="1" indent="-342900">
              <a:buFont typeface="Arial" pitchFamily="34" charset="0"/>
              <a:buChar char="•"/>
            </a:pPr>
            <a:endParaRPr lang="pt-BR" sz="3600" b="1" dirty="0">
              <a:solidFill>
                <a:schemeClr val="bg1"/>
              </a:solidFill>
            </a:endParaRPr>
          </a:p>
          <a:p>
            <a:pPr marL="342900" lvl="1" indent="-342900">
              <a:buFont typeface="Arial" pitchFamily="34" charset="0"/>
              <a:buChar char="•"/>
            </a:pPr>
            <a:endParaRPr lang="pt-BR" sz="3600" b="1" dirty="0">
              <a:solidFill>
                <a:schemeClr val="bg1"/>
              </a:solidFill>
            </a:endParaRPr>
          </a:p>
          <a:p>
            <a:endParaRPr lang="pt-BR" sz="3600" b="1" dirty="0">
              <a:solidFill>
                <a:schemeClr val="bg1"/>
              </a:solidFill>
            </a:endParaRPr>
          </a:p>
        </p:txBody>
      </p:sp>
      <p:sp>
        <p:nvSpPr>
          <p:cNvPr id="9" name="Retângulo 8"/>
          <p:cNvSpPr/>
          <p:nvPr/>
        </p:nvSpPr>
        <p:spPr>
          <a:xfrm>
            <a:off x="581251" y="514581"/>
            <a:ext cx="430154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4000" b="1" dirty="0">
                <a:solidFill>
                  <a:schemeClr val="bg1"/>
                </a:solidFill>
              </a:rPr>
              <a:t>Testes Unitários</a:t>
            </a:r>
            <a:endParaRPr lang="en-US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34662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Conteúdo 1"/>
          <p:cNvSpPr txBox="1">
            <a:spLocks/>
          </p:cNvSpPr>
          <p:nvPr/>
        </p:nvSpPr>
        <p:spPr>
          <a:xfrm>
            <a:off x="457199" y="1600200"/>
            <a:ext cx="10757647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/>
          </a:p>
          <a:p>
            <a:endParaRPr lang="pt-BR"/>
          </a:p>
          <a:p>
            <a:endParaRPr lang="pt-BR"/>
          </a:p>
          <a:p>
            <a:pPr marL="0" indent="0">
              <a:buFont typeface="Arial"/>
              <a:buNone/>
            </a:pPr>
            <a:endParaRPr lang="pt-BR" dirty="0"/>
          </a:p>
        </p:txBody>
      </p:sp>
      <p:sp>
        <p:nvSpPr>
          <p:cNvPr id="8" name="Título 6"/>
          <p:cNvSpPr txBox="1">
            <a:spLocks/>
          </p:cNvSpPr>
          <p:nvPr/>
        </p:nvSpPr>
        <p:spPr>
          <a:xfrm>
            <a:off x="464395" y="271851"/>
            <a:ext cx="8229600" cy="114300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b="1" dirty="0" err="1">
                <a:solidFill>
                  <a:schemeClr val="bg2"/>
                </a:solidFill>
              </a:rPr>
              <a:t>OutputCache</a:t>
            </a:r>
            <a:endParaRPr lang="pt-BR" b="1" dirty="0">
              <a:solidFill>
                <a:schemeClr val="bg2"/>
              </a:solidFill>
            </a:endParaRPr>
          </a:p>
        </p:txBody>
      </p:sp>
      <p:sp>
        <p:nvSpPr>
          <p:cNvPr id="9" name="CaixaDeTexto 8"/>
          <p:cNvSpPr txBox="1"/>
          <p:nvPr/>
        </p:nvSpPr>
        <p:spPr>
          <a:xfrm>
            <a:off x="107503" y="1142999"/>
            <a:ext cx="11914167" cy="55553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lvl="1" indent="-4572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chemeClr val="tx2"/>
                </a:solidFill>
              </a:rPr>
              <a:t>Controla o cache na memória do servidor</a:t>
            </a:r>
          </a:p>
          <a:p>
            <a:pPr marL="914400" lvl="1" indent="-4572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chemeClr val="tx2"/>
                </a:solidFill>
              </a:rPr>
              <a:t>Ganho de desempenho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chemeClr val="tx2"/>
                </a:solidFill>
              </a:rPr>
              <a:t>Pode-se configurar:</a:t>
            </a:r>
          </a:p>
          <a:p>
            <a:pPr marL="1371600" lvl="2" indent="-4572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3">
                    <a:lumMod val="75000"/>
                  </a:schemeClr>
                </a:solidFill>
              </a:rPr>
              <a:t>Duração</a:t>
            </a:r>
          </a:p>
          <a:p>
            <a:pPr marL="1371600" lvl="2" indent="-4572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3">
                    <a:lumMod val="75000"/>
                  </a:schemeClr>
                </a:solidFill>
              </a:rPr>
              <a:t>Variação do cache de acordo com os parâmetros enviados na requisição</a:t>
            </a:r>
            <a:br>
              <a:rPr lang="pt-BR" sz="2400" dirty="0">
                <a:solidFill>
                  <a:schemeClr val="tx2"/>
                </a:solidFill>
              </a:rPr>
            </a:br>
            <a:endParaRPr lang="pt-BR" sz="2400" dirty="0">
              <a:solidFill>
                <a:schemeClr val="tx2"/>
              </a:solidFill>
            </a:endParaRPr>
          </a:p>
          <a:p>
            <a:pPr marL="914400" lvl="1" indent="-4572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chemeClr val="tx2"/>
                </a:solidFill>
              </a:rPr>
              <a:t>DEMO: Busca da Home com Cache</a:t>
            </a:r>
          </a:p>
          <a:p>
            <a:pPr marL="914400" lvl="1" indent="-4572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chemeClr val="tx2"/>
                </a:solidFill>
              </a:rPr>
              <a:t>Quando configurado de forma incorreta gera resultados indesejados</a:t>
            </a:r>
          </a:p>
          <a:p>
            <a:pPr marL="914400" lvl="1" indent="-4572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chemeClr val="tx2"/>
                </a:solidFill>
              </a:rPr>
              <a:t>DEMO: Habilitando Cache em </a:t>
            </a:r>
            <a:r>
              <a:rPr lang="pt-BR" sz="2800" b="1" dirty="0" err="1">
                <a:solidFill>
                  <a:schemeClr val="tx2"/>
                </a:solidFill>
              </a:rPr>
              <a:t>Actions</a:t>
            </a:r>
            <a:r>
              <a:rPr lang="pt-BR" sz="2800" b="1" dirty="0">
                <a:solidFill>
                  <a:schemeClr val="tx2"/>
                </a:solidFill>
              </a:rPr>
              <a:t> Filhas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endParaRPr lang="pt-BR" sz="28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668573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Conteúdo 1"/>
          <p:cNvSpPr txBox="1">
            <a:spLocks/>
          </p:cNvSpPr>
          <p:nvPr/>
        </p:nvSpPr>
        <p:spPr>
          <a:xfrm>
            <a:off x="457199" y="1600200"/>
            <a:ext cx="10757647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/>
          </a:p>
          <a:p>
            <a:endParaRPr lang="pt-BR"/>
          </a:p>
          <a:p>
            <a:endParaRPr lang="pt-BR"/>
          </a:p>
          <a:p>
            <a:pPr marL="0" indent="0">
              <a:buFont typeface="Arial"/>
              <a:buNone/>
            </a:pPr>
            <a:endParaRPr lang="pt-BR" dirty="0"/>
          </a:p>
        </p:txBody>
      </p:sp>
      <p:sp>
        <p:nvSpPr>
          <p:cNvPr id="8" name="Título 6"/>
          <p:cNvSpPr txBox="1">
            <a:spLocks/>
          </p:cNvSpPr>
          <p:nvPr/>
        </p:nvSpPr>
        <p:spPr>
          <a:xfrm>
            <a:off x="761366" y="141763"/>
            <a:ext cx="8229600" cy="114300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b="1" dirty="0">
                <a:solidFill>
                  <a:schemeClr val="bg2"/>
                </a:solidFill>
              </a:rPr>
              <a:t>Configurações do </a:t>
            </a:r>
            <a:r>
              <a:rPr lang="pt-BR" b="1" dirty="0" err="1">
                <a:solidFill>
                  <a:schemeClr val="bg2"/>
                </a:solidFill>
              </a:rPr>
              <a:t>OutputCache</a:t>
            </a:r>
            <a:endParaRPr lang="pt-BR" b="1" dirty="0">
              <a:solidFill>
                <a:schemeClr val="bg2"/>
              </a:solidFill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-80683" y="969326"/>
            <a:ext cx="11954436" cy="581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pt-BR" sz="2800" b="1" dirty="0" err="1">
                <a:solidFill>
                  <a:schemeClr val="tx2"/>
                </a:solidFill>
              </a:rPr>
              <a:t>VaryByParam</a:t>
            </a:r>
            <a:endParaRPr lang="pt-BR" sz="2800" b="1" dirty="0">
              <a:solidFill>
                <a:schemeClr val="tx2"/>
              </a:solidFill>
            </a:endParaRPr>
          </a:p>
          <a:p>
            <a:pPr marL="1828800" lvl="3" indent="-457200">
              <a:buFont typeface="Courier New" panose="02070309020205020404" pitchFamily="49" charset="0"/>
              <a:buChar char="o"/>
            </a:pPr>
            <a:r>
              <a:rPr lang="pt-BR" sz="2000" b="1" dirty="0" err="1">
                <a:solidFill>
                  <a:schemeClr val="accent3">
                    <a:lumMod val="75000"/>
                  </a:schemeClr>
                </a:solidFill>
              </a:rPr>
              <a:t>None</a:t>
            </a:r>
            <a:r>
              <a:rPr lang="pt-BR" sz="2000" dirty="0">
                <a:solidFill>
                  <a:schemeClr val="accent3">
                    <a:lumMod val="75000"/>
                  </a:schemeClr>
                </a:solidFill>
              </a:rPr>
              <a:t> = Sempre faz cache do mesmo conteúdo</a:t>
            </a:r>
          </a:p>
          <a:p>
            <a:pPr marL="1828800" lvl="3" indent="-457200">
              <a:buFont typeface="Courier New" panose="02070309020205020404" pitchFamily="49" charset="0"/>
              <a:buChar char="o"/>
            </a:pPr>
            <a:r>
              <a:rPr lang="pt-BR" sz="2000" b="1" dirty="0" err="1">
                <a:solidFill>
                  <a:schemeClr val="accent3">
                    <a:lumMod val="75000"/>
                  </a:schemeClr>
                </a:solidFill>
              </a:rPr>
              <a:t>Name</a:t>
            </a:r>
            <a:r>
              <a:rPr lang="pt-BR" sz="2000" dirty="0">
                <a:solidFill>
                  <a:schemeClr val="accent3">
                    <a:lumMod val="75000"/>
                  </a:schemeClr>
                </a:solidFill>
              </a:rPr>
              <a:t> = Um cache para cada combinação de parâmetros enviados (parâmetros separados por ;)</a:t>
            </a:r>
          </a:p>
          <a:p>
            <a:pPr marL="1828800" lvl="3" indent="-457200">
              <a:buFont typeface="Courier New" panose="02070309020205020404" pitchFamily="49" charset="0"/>
              <a:buChar char="o"/>
            </a:pPr>
            <a:r>
              <a:rPr lang="pt-BR" sz="2000" b="1" dirty="0">
                <a:solidFill>
                  <a:schemeClr val="accent3">
                    <a:lumMod val="75000"/>
                  </a:schemeClr>
                </a:solidFill>
              </a:rPr>
              <a:t>*</a:t>
            </a:r>
            <a:r>
              <a:rPr lang="pt-BR" sz="2000" dirty="0">
                <a:solidFill>
                  <a:schemeClr val="accent3">
                    <a:lumMod val="75000"/>
                  </a:schemeClr>
                </a:solidFill>
              </a:rPr>
              <a:t> = Um cache para cada qualquer alteração encontrada na requisição</a:t>
            </a:r>
          </a:p>
          <a:p>
            <a:pPr marL="1371600" lvl="2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pt-BR" sz="2800" b="1" dirty="0" err="1">
                <a:solidFill>
                  <a:schemeClr val="tx2"/>
                </a:solidFill>
              </a:rPr>
              <a:t>Location</a:t>
            </a:r>
            <a:endParaRPr lang="pt-BR" sz="2800" b="1" dirty="0">
              <a:solidFill>
                <a:schemeClr val="tx2"/>
              </a:solidFill>
            </a:endParaRPr>
          </a:p>
          <a:p>
            <a:pPr marL="1828800" lvl="3" indent="-457200">
              <a:buFont typeface="Courier New" panose="02070309020205020404" pitchFamily="49" charset="0"/>
              <a:buChar char="o"/>
            </a:pPr>
            <a:r>
              <a:rPr lang="pt-BR" sz="2000" dirty="0">
                <a:solidFill>
                  <a:schemeClr val="accent3">
                    <a:lumMod val="75000"/>
                  </a:schemeClr>
                </a:solidFill>
              </a:rPr>
              <a:t>Server, </a:t>
            </a:r>
            <a:r>
              <a:rPr lang="pt-BR" sz="2000" dirty="0" err="1">
                <a:solidFill>
                  <a:schemeClr val="accent3">
                    <a:lumMod val="75000"/>
                  </a:schemeClr>
                </a:solidFill>
              </a:rPr>
              <a:t>Client</a:t>
            </a:r>
            <a:r>
              <a:rPr lang="pt-BR" sz="2000" dirty="0">
                <a:solidFill>
                  <a:schemeClr val="accent3">
                    <a:lumMod val="75000"/>
                  </a:schemeClr>
                </a:solidFill>
              </a:rPr>
              <a:t>, </a:t>
            </a:r>
            <a:r>
              <a:rPr lang="pt-BR" sz="2000" dirty="0" err="1">
                <a:solidFill>
                  <a:schemeClr val="accent3">
                    <a:lumMod val="75000"/>
                  </a:schemeClr>
                </a:solidFill>
              </a:rPr>
              <a:t>Client</a:t>
            </a:r>
            <a:r>
              <a:rPr lang="pt-BR" sz="2000" dirty="0">
                <a:solidFill>
                  <a:schemeClr val="accent3">
                    <a:lumMod val="75000"/>
                  </a:schemeClr>
                </a:solidFill>
              </a:rPr>
              <a:t> e Server</a:t>
            </a:r>
          </a:p>
          <a:p>
            <a:pPr marL="1371600" lvl="2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pt-BR" sz="2800" b="1" dirty="0" err="1">
                <a:solidFill>
                  <a:schemeClr val="tx2"/>
                </a:solidFill>
              </a:rPr>
              <a:t>VaryByHeader</a:t>
            </a:r>
            <a:endParaRPr lang="pt-BR" sz="2800" b="1" dirty="0">
              <a:solidFill>
                <a:schemeClr val="tx2"/>
              </a:solidFill>
            </a:endParaRPr>
          </a:p>
          <a:p>
            <a:pPr marL="1828800" lvl="3" indent="-457200">
              <a:buFont typeface="Courier New" panose="02070309020205020404" pitchFamily="49" charset="0"/>
              <a:buChar char="o"/>
            </a:pPr>
            <a:r>
              <a:rPr lang="pt-BR" sz="2000" dirty="0">
                <a:solidFill>
                  <a:schemeClr val="accent3">
                    <a:lumMod val="75000"/>
                  </a:schemeClr>
                </a:solidFill>
              </a:rPr>
              <a:t>Varia de acordo com alterações encontradas no header da requisição</a:t>
            </a:r>
          </a:p>
          <a:p>
            <a:pPr marL="1371600" lvl="2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pt-BR" sz="2800" b="1" dirty="0" err="1">
                <a:solidFill>
                  <a:schemeClr val="tx2"/>
                </a:solidFill>
              </a:rPr>
              <a:t>VaryByCustom</a:t>
            </a:r>
            <a:endParaRPr lang="pt-BR" sz="2800" b="1" dirty="0">
              <a:solidFill>
                <a:schemeClr val="tx2"/>
              </a:solidFill>
            </a:endParaRPr>
          </a:p>
          <a:p>
            <a:pPr marL="1828800" lvl="3" indent="-457200">
              <a:buFont typeface="Courier New" panose="02070309020205020404" pitchFamily="49" charset="0"/>
              <a:buChar char="o"/>
            </a:pPr>
            <a:r>
              <a:rPr lang="pt-BR" sz="2000" dirty="0">
                <a:solidFill>
                  <a:schemeClr val="accent3">
                    <a:lumMod val="75000"/>
                  </a:schemeClr>
                </a:solidFill>
              </a:rPr>
              <a:t>Varia de acordo com implementação de um método estático encontrado no global.asax chamado GetVaryByCustomString</a:t>
            </a:r>
          </a:p>
          <a:p>
            <a:pPr marL="1371600" lvl="2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pt-BR" sz="2800" b="1" dirty="0" err="1">
                <a:solidFill>
                  <a:schemeClr val="tx2"/>
                </a:solidFill>
              </a:rPr>
              <a:t>SqlDependency</a:t>
            </a:r>
            <a:endParaRPr lang="pt-BR" sz="2800" b="1" dirty="0">
              <a:solidFill>
                <a:schemeClr val="tx2"/>
              </a:solidFill>
            </a:endParaRPr>
          </a:p>
          <a:p>
            <a:pPr marL="1828800" lvl="3" indent="-457200">
              <a:buFont typeface="Courier New" panose="02070309020205020404" pitchFamily="49" charset="0"/>
              <a:buChar char="o"/>
            </a:pPr>
            <a:r>
              <a:rPr lang="pt-BR" sz="2000" dirty="0">
                <a:solidFill>
                  <a:schemeClr val="accent3">
                    <a:lumMod val="75000"/>
                  </a:schemeClr>
                </a:solidFill>
              </a:rPr>
              <a:t>Varia sempre que os dados de uma tabela forem alterados</a:t>
            </a:r>
          </a:p>
          <a:p>
            <a:pPr marL="1828800" lvl="3" indent="-457200">
              <a:buFont typeface="Arial" panose="020B0604020202020204" pitchFamily="34" charset="0"/>
              <a:buChar char="•"/>
            </a:pPr>
            <a:endParaRPr lang="pt-BR" sz="3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073507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Conteúdo 1"/>
          <p:cNvSpPr txBox="1">
            <a:spLocks/>
          </p:cNvSpPr>
          <p:nvPr/>
        </p:nvSpPr>
        <p:spPr>
          <a:xfrm>
            <a:off x="457199" y="1600200"/>
            <a:ext cx="10757647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/>
          </a:p>
          <a:p>
            <a:endParaRPr lang="pt-BR"/>
          </a:p>
          <a:p>
            <a:endParaRPr lang="pt-BR"/>
          </a:p>
          <a:p>
            <a:pPr marL="0" indent="0">
              <a:buFont typeface="Arial"/>
              <a:buNone/>
            </a:pPr>
            <a:endParaRPr lang="pt-BR" dirty="0"/>
          </a:p>
        </p:txBody>
      </p:sp>
      <p:sp>
        <p:nvSpPr>
          <p:cNvPr id="8" name="Título 6"/>
          <p:cNvSpPr txBox="1">
            <a:spLocks/>
          </p:cNvSpPr>
          <p:nvPr/>
        </p:nvSpPr>
        <p:spPr>
          <a:xfrm>
            <a:off x="457199" y="436462"/>
            <a:ext cx="8229600" cy="114300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b="1" dirty="0">
                <a:solidFill>
                  <a:schemeClr val="bg2"/>
                </a:solidFill>
              </a:rPr>
              <a:t>Cache Profiles</a:t>
            </a:r>
          </a:p>
        </p:txBody>
      </p:sp>
      <p:sp>
        <p:nvSpPr>
          <p:cNvPr id="7" name="CaixaDeTexto 6"/>
          <p:cNvSpPr txBox="1"/>
          <p:nvPr/>
        </p:nvSpPr>
        <p:spPr>
          <a:xfrm>
            <a:off x="0" y="1641677"/>
            <a:ext cx="11954508" cy="37394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lvl="1" indent="-4572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pt-BR" sz="3200" b="1" dirty="0">
                <a:solidFill>
                  <a:schemeClr val="bg1"/>
                </a:solidFill>
              </a:rPr>
              <a:t>É possível configurar mais de um perfil de cache no </a:t>
            </a:r>
            <a:r>
              <a:rPr lang="pt-BR" sz="3200" b="1" dirty="0" err="1">
                <a:solidFill>
                  <a:schemeClr val="bg1"/>
                </a:solidFill>
              </a:rPr>
              <a:t>web.config</a:t>
            </a:r>
            <a:endParaRPr lang="pt-BR" sz="3200" b="1" dirty="0">
              <a:solidFill>
                <a:schemeClr val="bg1"/>
              </a:solidFill>
            </a:endParaRPr>
          </a:p>
          <a:p>
            <a:pPr marL="914400" lvl="1" indent="-4572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pt-BR" sz="3200" b="1" dirty="0">
                <a:solidFill>
                  <a:schemeClr val="bg1"/>
                </a:solidFill>
              </a:rPr>
              <a:t>Evitando a redundância de configurações de cache pelos </a:t>
            </a:r>
            <a:r>
              <a:rPr lang="pt-BR" sz="3200" b="1" dirty="0" err="1">
                <a:solidFill>
                  <a:schemeClr val="bg1"/>
                </a:solidFill>
              </a:rPr>
              <a:t>controllers</a:t>
            </a:r>
            <a:endParaRPr lang="pt-BR" sz="3200" b="1" dirty="0">
              <a:solidFill>
                <a:schemeClr val="bg1"/>
              </a:solidFill>
            </a:endParaRPr>
          </a:p>
          <a:p>
            <a:pPr marL="914400" lvl="1" indent="-4572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pt-BR" sz="3200" b="1" dirty="0">
                <a:solidFill>
                  <a:schemeClr val="bg1"/>
                </a:solidFill>
              </a:rPr>
              <a:t>Tornando controlável a manutenção sem necessidade de </a:t>
            </a:r>
            <a:r>
              <a:rPr lang="pt-BR" sz="3200" b="1" dirty="0" err="1">
                <a:solidFill>
                  <a:schemeClr val="bg1"/>
                </a:solidFill>
              </a:rPr>
              <a:t>deploy</a:t>
            </a:r>
            <a:endParaRPr lang="pt-BR" sz="3200" b="1" dirty="0">
              <a:solidFill>
                <a:schemeClr val="bg1"/>
              </a:solidFill>
            </a:endParaRPr>
          </a:p>
          <a:p>
            <a:pPr marL="914400" lvl="1" indent="-4572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pt-BR" sz="3200" b="1" dirty="0">
                <a:solidFill>
                  <a:schemeClr val="bg1"/>
                </a:solidFill>
              </a:rPr>
              <a:t>Demo: </a:t>
            </a:r>
            <a:r>
              <a:rPr lang="pt-BR" sz="3200" b="1" dirty="0" err="1">
                <a:solidFill>
                  <a:schemeClr val="bg1"/>
                </a:solidFill>
              </a:rPr>
              <a:t>System.web</a:t>
            </a:r>
            <a:r>
              <a:rPr lang="pt-BR" sz="3200" b="1" dirty="0">
                <a:solidFill>
                  <a:schemeClr val="bg1"/>
                </a:solidFill>
              </a:rPr>
              <a:t> -&gt; </a:t>
            </a:r>
            <a:r>
              <a:rPr lang="pt-BR" sz="3200" b="1" dirty="0" err="1">
                <a:solidFill>
                  <a:schemeClr val="bg1"/>
                </a:solidFill>
              </a:rPr>
              <a:t>caching</a:t>
            </a:r>
            <a:r>
              <a:rPr lang="pt-BR" sz="3200" b="1" dirty="0">
                <a:solidFill>
                  <a:schemeClr val="bg1"/>
                </a:solidFill>
              </a:rPr>
              <a:t> -&gt; </a:t>
            </a:r>
            <a:r>
              <a:rPr lang="pt-BR" sz="3200" b="1" dirty="0" err="1">
                <a:solidFill>
                  <a:schemeClr val="bg1"/>
                </a:solidFill>
              </a:rPr>
              <a:t>outputCacheSettings</a:t>
            </a:r>
            <a:r>
              <a:rPr lang="pt-BR" sz="3200" b="1" dirty="0">
                <a:solidFill>
                  <a:schemeClr val="bg1"/>
                </a:solidFill>
              </a:rPr>
              <a:t> -&gt; </a:t>
            </a:r>
            <a:r>
              <a:rPr lang="pt-BR" sz="3200" b="1" dirty="0" err="1">
                <a:solidFill>
                  <a:schemeClr val="bg1"/>
                </a:solidFill>
              </a:rPr>
              <a:t>outputCacheProfiles</a:t>
            </a:r>
            <a:endParaRPr lang="pt-BR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638545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Conteúdo 1"/>
          <p:cNvSpPr txBox="1">
            <a:spLocks/>
          </p:cNvSpPr>
          <p:nvPr/>
        </p:nvSpPr>
        <p:spPr>
          <a:xfrm>
            <a:off x="457199" y="1600200"/>
            <a:ext cx="10757647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/>
          </a:p>
          <a:p>
            <a:endParaRPr lang="pt-BR"/>
          </a:p>
          <a:p>
            <a:endParaRPr lang="pt-BR"/>
          </a:p>
          <a:p>
            <a:pPr marL="0" indent="0">
              <a:buFont typeface="Arial"/>
              <a:buNone/>
            </a:pPr>
            <a:endParaRPr lang="pt-BR" dirty="0"/>
          </a:p>
        </p:txBody>
      </p:sp>
      <p:sp>
        <p:nvSpPr>
          <p:cNvPr id="8" name="Título 6"/>
          <p:cNvSpPr txBox="1">
            <a:spLocks/>
          </p:cNvSpPr>
          <p:nvPr/>
        </p:nvSpPr>
        <p:spPr>
          <a:xfrm>
            <a:off x="599624" y="350192"/>
            <a:ext cx="8229600" cy="114300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b="1" dirty="0">
                <a:solidFill>
                  <a:schemeClr val="bg2"/>
                </a:solidFill>
              </a:rPr>
              <a:t>Localização e Cultura</a:t>
            </a:r>
          </a:p>
        </p:txBody>
      </p:sp>
      <p:sp>
        <p:nvSpPr>
          <p:cNvPr id="7" name="CaixaDeTexto 6"/>
          <p:cNvSpPr txBox="1"/>
          <p:nvPr/>
        </p:nvSpPr>
        <p:spPr>
          <a:xfrm>
            <a:off x="224552" y="1386184"/>
            <a:ext cx="11783672" cy="4370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t-BR" sz="3200" b="1" dirty="0" err="1">
                <a:solidFill>
                  <a:schemeClr val="tx2"/>
                </a:solidFill>
              </a:rPr>
              <a:t>Thread.CurrentCulture</a:t>
            </a:r>
            <a:r>
              <a:rPr lang="pt-BR" sz="3200" b="1" dirty="0">
                <a:solidFill>
                  <a:schemeClr val="tx2"/>
                </a:solidFill>
              </a:rPr>
              <a:t> </a:t>
            </a:r>
            <a:r>
              <a:rPr lang="pt-BR" sz="2800" b="1" dirty="0">
                <a:solidFill>
                  <a:srgbClr val="000000"/>
                </a:solidFill>
              </a:rPr>
              <a:t>impacta nos formatos de moeda, data, hora... </a:t>
            </a:r>
          </a:p>
          <a:p>
            <a:pPr marL="1371600" lvl="2" indent="-457200">
              <a:buFont typeface="Courier New" panose="02070309020205020404" pitchFamily="49" charset="0"/>
              <a:buChar char="o"/>
            </a:pPr>
            <a:r>
              <a:rPr lang="pt-BR" sz="2400" b="1" dirty="0" err="1">
                <a:solidFill>
                  <a:schemeClr val="accent3">
                    <a:lumMod val="75000"/>
                  </a:schemeClr>
                </a:solidFill>
              </a:rPr>
              <a:t>Ex</a:t>
            </a:r>
            <a:r>
              <a:rPr lang="pt-BR" sz="2400" b="1" dirty="0">
                <a:solidFill>
                  <a:schemeClr val="accent3">
                    <a:lumMod val="75000"/>
                  </a:schemeClr>
                </a:solidFill>
              </a:rPr>
              <a:t>: </a:t>
            </a:r>
            <a:r>
              <a:rPr lang="pt-BR" sz="2400" b="1" dirty="0" err="1">
                <a:solidFill>
                  <a:schemeClr val="accent3">
                    <a:lumMod val="75000"/>
                  </a:schemeClr>
                </a:solidFill>
              </a:rPr>
              <a:t>DateTime.Now.ToString</a:t>
            </a:r>
            <a:r>
              <a:rPr lang="pt-BR" sz="2400" b="1" dirty="0">
                <a:solidFill>
                  <a:schemeClr val="accent3">
                    <a:lumMod val="75000"/>
                  </a:schemeClr>
                </a:solidFill>
              </a:rPr>
              <a:t>()</a:t>
            </a:r>
          </a:p>
          <a:p>
            <a:pPr marL="914400" lvl="1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pt-BR" sz="3200" b="1" dirty="0" err="1">
                <a:solidFill>
                  <a:schemeClr val="tx2"/>
                </a:solidFill>
              </a:rPr>
              <a:t>Thread.CurrentUICulture</a:t>
            </a:r>
            <a:r>
              <a:rPr lang="pt-BR" sz="3200" b="1" dirty="0">
                <a:solidFill>
                  <a:schemeClr val="tx2"/>
                </a:solidFill>
              </a:rPr>
              <a:t> </a:t>
            </a:r>
            <a:r>
              <a:rPr lang="pt-BR" sz="2800" b="1" dirty="0">
                <a:solidFill>
                  <a:srgbClr val="000000"/>
                </a:solidFill>
              </a:rPr>
              <a:t>impacta na escolha do arquivo de </a:t>
            </a:r>
            <a:r>
              <a:rPr lang="pt-BR" sz="2800" b="1" dirty="0" err="1">
                <a:solidFill>
                  <a:srgbClr val="000000"/>
                </a:solidFill>
              </a:rPr>
              <a:t>resources</a:t>
            </a:r>
            <a:r>
              <a:rPr lang="pt-BR" sz="2800" b="1" dirty="0">
                <a:solidFill>
                  <a:srgbClr val="000000"/>
                </a:solidFill>
              </a:rPr>
              <a:t> </a:t>
            </a:r>
            <a:r>
              <a:rPr lang="pt-BR" sz="2800" b="1" dirty="0" err="1">
                <a:solidFill>
                  <a:srgbClr val="000000"/>
                </a:solidFill>
              </a:rPr>
              <a:t>resx</a:t>
            </a:r>
            <a:endParaRPr lang="pt-BR" sz="2800" b="1" dirty="0">
              <a:solidFill>
                <a:srgbClr val="000000"/>
              </a:solidFill>
            </a:endParaRPr>
          </a:p>
          <a:p>
            <a:pPr marL="914400" lvl="1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pt-BR" sz="3200" b="1" dirty="0">
                <a:solidFill>
                  <a:schemeClr val="tx2"/>
                </a:solidFill>
              </a:rPr>
              <a:t>ASP.net pode definir culturas de acordo com o cabeçalho </a:t>
            </a:r>
            <a:r>
              <a:rPr lang="pt-BR" sz="3200" b="1" dirty="0" err="1">
                <a:solidFill>
                  <a:schemeClr val="tx2"/>
                </a:solidFill>
              </a:rPr>
              <a:t>http</a:t>
            </a:r>
            <a:r>
              <a:rPr lang="pt-BR" sz="3200" b="1" dirty="0">
                <a:solidFill>
                  <a:schemeClr val="tx2"/>
                </a:solidFill>
              </a:rPr>
              <a:t> </a:t>
            </a:r>
            <a:r>
              <a:rPr lang="pt-BR" sz="3200" b="1" dirty="0" err="1">
                <a:solidFill>
                  <a:schemeClr val="tx2"/>
                </a:solidFill>
              </a:rPr>
              <a:t>Accept-language</a:t>
            </a:r>
            <a:r>
              <a:rPr lang="pt-BR" sz="3200" b="1" dirty="0">
                <a:solidFill>
                  <a:schemeClr val="tx2"/>
                </a:solidFill>
              </a:rPr>
              <a:t> ou a seção </a:t>
            </a:r>
            <a:r>
              <a:rPr lang="pt-BR" sz="3200" b="1" dirty="0" err="1">
                <a:solidFill>
                  <a:schemeClr val="tx2"/>
                </a:solidFill>
              </a:rPr>
              <a:t>globalization</a:t>
            </a:r>
            <a:r>
              <a:rPr lang="pt-BR" sz="3200" b="1" dirty="0">
                <a:solidFill>
                  <a:schemeClr val="tx2"/>
                </a:solidFill>
              </a:rPr>
              <a:t> do </a:t>
            </a:r>
            <a:r>
              <a:rPr lang="pt-BR" sz="3200" b="1" dirty="0" err="1">
                <a:solidFill>
                  <a:schemeClr val="tx2"/>
                </a:solidFill>
              </a:rPr>
              <a:t>web.config</a:t>
            </a:r>
            <a:endParaRPr lang="pt-BR" sz="3200" b="1" dirty="0">
              <a:solidFill>
                <a:schemeClr val="tx2"/>
              </a:solidFill>
            </a:endParaRPr>
          </a:p>
          <a:p>
            <a:pPr marL="914400" lvl="1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pt-BR" sz="3200" b="1" dirty="0">
                <a:solidFill>
                  <a:schemeClr val="tx2"/>
                </a:solidFill>
              </a:rPr>
              <a:t>DEMO: Definindo a cultura como auto para delegar as configurações para o cabeçalho http</a:t>
            </a:r>
          </a:p>
        </p:txBody>
      </p:sp>
    </p:spTree>
    <p:extLst>
      <p:ext uri="{BB962C8B-B14F-4D97-AF65-F5344CB8AC3E}">
        <p14:creationId xmlns:p14="http://schemas.microsoft.com/office/powerpoint/2010/main" val="48128348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Conteúdo 1"/>
          <p:cNvSpPr txBox="1">
            <a:spLocks/>
          </p:cNvSpPr>
          <p:nvPr/>
        </p:nvSpPr>
        <p:spPr>
          <a:xfrm>
            <a:off x="457199" y="1600200"/>
            <a:ext cx="10757647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/>
          </a:p>
          <a:p>
            <a:endParaRPr lang="pt-BR"/>
          </a:p>
          <a:p>
            <a:endParaRPr lang="pt-BR"/>
          </a:p>
          <a:p>
            <a:pPr marL="0" indent="0">
              <a:buFont typeface="Arial"/>
              <a:buNone/>
            </a:pPr>
            <a:endParaRPr lang="pt-BR" dirty="0"/>
          </a:p>
        </p:txBody>
      </p:sp>
      <p:sp>
        <p:nvSpPr>
          <p:cNvPr id="8" name="Título 6"/>
          <p:cNvSpPr txBox="1">
            <a:spLocks/>
          </p:cNvSpPr>
          <p:nvPr/>
        </p:nvSpPr>
        <p:spPr>
          <a:xfrm>
            <a:off x="779928" y="271851"/>
            <a:ext cx="8229600" cy="114300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b="1" dirty="0">
                <a:solidFill>
                  <a:schemeClr val="bg2"/>
                </a:solidFill>
              </a:rPr>
              <a:t>Arquivos de </a:t>
            </a:r>
            <a:r>
              <a:rPr lang="pt-BR" b="1" dirty="0" err="1">
                <a:solidFill>
                  <a:schemeClr val="bg2"/>
                </a:solidFill>
              </a:rPr>
              <a:t>Resources</a:t>
            </a:r>
            <a:endParaRPr lang="pt-BR" b="1" dirty="0">
              <a:solidFill>
                <a:schemeClr val="bg2"/>
              </a:solidFill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322657" y="1695463"/>
            <a:ext cx="11577990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lvl="1" indent="-45720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pt-BR" sz="3600" b="1" dirty="0">
                <a:solidFill>
                  <a:schemeClr val="tx2"/>
                </a:solidFill>
              </a:rPr>
              <a:t>Arquivos de </a:t>
            </a:r>
            <a:r>
              <a:rPr lang="pt-BR" sz="3600" b="1" dirty="0" err="1">
                <a:solidFill>
                  <a:schemeClr val="tx2"/>
                </a:solidFill>
              </a:rPr>
              <a:t>resources</a:t>
            </a:r>
            <a:r>
              <a:rPr lang="pt-BR" sz="3600" b="1" dirty="0">
                <a:solidFill>
                  <a:schemeClr val="tx2"/>
                </a:solidFill>
              </a:rPr>
              <a:t> podem armazenar textos localizados e </a:t>
            </a:r>
            <a:r>
              <a:rPr lang="pt-BR" sz="3600" b="1" dirty="0" err="1">
                <a:solidFill>
                  <a:schemeClr val="tx2"/>
                </a:solidFill>
              </a:rPr>
              <a:t>assets</a:t>
            </a:r>
            <a:r>
              <a:rPr lang="pt-BR" sz="3600" b="1" dirty="0">
                <a:solidFill>
                  <a:schemeClr val="tx2"/>
                </a:solidFill>
              </a:rPr>
              <a:t> (recursos) binários por idioma/cultura</a:t>
            </a:r>
          </a:p>
          <a:p>
            <a:pPr marL="914400" lvl="1" indent="-45720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pt-BR" sz="3600" b="1" dirty="0">
                <a:solidFill>
                  <a:schemeClr val="tx2"/>
                </a:solidFill>
              </a:rPr>
              <a:t>Demo: Criando arquivo </a:t>
            </a:r>
            <a:r>
              <a:rPr lang="pt-BR" sz="3600" b="1" dirty="0" err="1">
                <a:solidFill>
                  <a:schemeClr val="tx2"/>
                </a:solidFill>
              </a:rPr>
              <a:t>HomeResources</a:t>
            </a:r>
            <a:r>
              <a:rPr lang="pt-BR" sz="3600" b="1" dirty="0">
                <a:solidFill>
                  <a:schemeClr val="tx2"/>
                </a:solidFill>
              </a:rPr>
              <a:t> para português e inglês e habilitando o cache </a:t>
            </a:r>
            <a:r>
              <a:rPr lang="pt-BR" sz="3600" b="1" dirty="0" err="1">
                <a:solidFill>
                  <a:schemeClr val="tx2"/>
                </a:solidFill>
              </a:rPr>
              <a:t>VaryByHeader</a:t>
            </a:r>
            <a:r>
              <a:rPr lang="pt-BR" sz="3600" b="1" dirty="0">
                <a:solidFill>
                  <a:schemeClr val="tx2"/>
                </a:solidFill>
              </a:rPr>
              <a:t>=“</a:t>
            </a:r>
            <a:r>
              <a:rPr lang="pt-BR" sz="3600" b="1" dirty="0" err="1">
                <a:solidFill>
                  <a:schemeClr val="tx2"/>
                </a:solidFill>
              </a:rPr>
              <a:t>Accept-language</a:t>
            </a:r>
            <a:r>
              <a:rPr lang="pt-BR" sz="3600" b="1" dirty="0">
                <a:solidFill>
                  <a:schemeClr val="tx2"/>
                </a:solidFill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5033493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6"/>
          <p:cNvSpPr txBox="1">
            <a:spLocks/>
          </p:cNvSpPr>
          <p:nvPr/>
        </p:nvSpPr>
        <p:spPr>
          <a:xfrm>
            <a:off x="779928" y="271851"/>
            <a:ext cx="8229600" cy="114300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b="1" dirty="0" err="1">
                <a:solidFill>
                  <a:schemeClr val="bg2"/>
                </a:solidFill>
              </a:rPr>
              <a:t>Diagnostics</a:t>
            </a:r>
            <a:endParaRPr lang="pt-BR" b="1" dirty="0">
              <a:solidFill>
                <a:schemeClr val="bg2"/>
              </a:solidFill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4894728" y="1208757"/>
            <a:ext cx="6804211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28700" lvl="1" indent="-571500">
              <a:spcAft>
                <a:spcPts val="2400"/>
              </a:spcAft>
              <a:buFont typeface="Courier New" panose="02070309020205020404" pitchFamily="49" charset="0"/>
              <a:buChar char="o"/>
            </a:pPr>
            <a:r>
              <a:rPr lang="pt-BR" sz="3600" b="1" dirty="0">
                <a:solidFill>
                  <a:schemeClr val="tx2"/>
                </a:solidFill>
              </a:rPr>
              <a:t>Asp.net Health </a:t>
            </a:r>
            <a:r>
              <a:rPr lang="pt-BR" sz="3600" b="1" dirty="0" err="1">
                <a:solidFill>
                  <a:schemeClr val="tx2"/>
                </a:solidFill>
              </a:rPr>
              <a:t>Monitoring</a:t>
            </a:r>
            <a:endParaRPr lang="pt-BR" sz="3600" b="1" dirty="0">
              <a:solidFill>
                <a:schemeClr val="tx2"/>
              </a:solidFill>
            </a:endParaRPr>
          </a:p>
          <a:p>
            <a:pPr marL="1028700" lvl="1" indent="-571500">
              <a:spcAft>
                <a:spcPts val="2400"/>
              </a:spcAft>
              <a:buFont typeface="Courier New" panose="02070309020205020404" pitchFamily="49" charset="0"/>
              <a:buChar char="o"/>
            </a:pPr>
            <a:r>
              <a:rPr lang="pt-BR" sz="3600" b="1" dirty="0">
                <a:solidFill>
                  <a:schemeClr val="tx2"/>
                </a:solidFill>
              </a:rPr>
              <a:t>Log4net </a:t>
            </a:r>
          </a:p>
          <a:p>
            <a:pPr marL="1028700" lvl="1" indent="-571500">
              <a:spcAft>
                <a:spcPts val="2400"/>
              </a:spcAft>
              <a:buFont typeface="Courier New" panose="02070309020205020404" pitchFamily="49" charset="0"/>
              <a:buChar char="o"/>
            </a:pPr>
            <a:r>
              <a:rPr lang="pt-BR" sz="3600" b="1" dirty="0" err="1">
                <a:solidFill>
                  <a:schemeClr val="tx2"/>
                </a:solidFill>
              </a:rPr>
              <a:t>Elmah</a:t>
            </a:r>
            <a:r>
              <a:rPr lang="pt-BR" sz="3600" b="1" dirty="0">
                <a:solidFill>
                  <a:schemeClr val="tx2"/>
                </a:solidFill>
              </a:rPr>
              <a:t> (</a:t>
            </a:r>
            <a:r>
              <a:rPr lang="pt-BR" sz="3600" b="1" dirty="0" err="1">
                <a:solidFill>
                  <a:schemeClr val="tx2"/>
                </a:solidFill>
              </a:rPr>
              <a:t>Error</a:t>
            </a:r>
            <a:r>
              <a:rPr lang="pt-BR" sz="3600" b="1" dirty="0">
                <a:solidFill>
                  <a:schemeClr val="tx2"/>
                </a:solidFill>
              </a:rPr>
              <a:t> </a:t>
            </a:r>
            <a:r>
              <a:rPr lang="pt-BR" sz="3600" b="1" dirty="0" err="1">
                <a:solidFill>
                  <a:schemeClr val="tx2"/>
                </a:solidFill>
              </a:rPr>
              <a:t>Logging</a:t>
            </a:r>
            <a:r>
              <a:rPr lang="pt-BR" sz="3600" b="1" dirty="0">
                <a:solidFill>
                  <a:schemeClr val="tx2"/>
                </a:solidFill>
              </a:rPr>
              <a:t> Modules </a:t>
            </a:r>
            <a:r>
              <a:rPr lang="pt-BR" sz="3600" b="1" dirty="0" err="1">
                <a:solidFill>
                  <a:schemeClr val="tx2"/>
                </a:solidFill>
              </a:rPr>
              <a:t>and</a:t>
            </a:r>
            <a:r>
              <a:rPr lang="pt-BR" sz="3600" b="1" dirty="0">
                <a:solidFill>
                  <a:schemeClr val="tx2"/>
                </a:solidFill>
              </a:rPr>
              <a:t> </a:t>
            </a:r>
            <a:r>
              <a:rPr lang="pt-BR" sz="3600" b="1" dirty="0" err="1">
                <a:solidFill>
                  <a:schemeClr val="tx2"/>
                </a:solidFill>
              </a:rPr>
              <a:t>Handlers</a:t>
            </a:r>
            <a:r>
              <a:rPr lang="pt-BR" sz="3600" b="1" dirty="0">
                <a:solidFill>
                  <a:schemeClr val="tx2"/>
                </a:solidFill>
              </a:rPr>
              <a:t>)</a:t>
            </a:r>
          </a:p>
          <a:p>
            <a:pPr marL="1028700" lvl="1" indent="-571500">
              <a:spcAft>
                <a:spcPts val="2400"/>
              </a:spcAft>
              <a:buFont typeface="Courier New" panose="02070309020205020404" pitchFamily="49" charset="0"/>
              <a:buChar char="o"/>
            </a:pPr>
            <a:r>
              <a:rPr lang="pt-BR" sz="3600" b="1" dirty="0" err="1">
                <a:solidFill>
                  <a:schemeClr val="tx2"/>
                </a:solidFill>
              </a:rPr>
              <a:t>Patterns</a:t>
            </a:r>
            <a:r>
              <a:rPr lang="pt-BR" sz="3600" b="1" dirty="0">
                <a:solidFill>
                  <a:schemeClr val="tx2"/>
                </a:solidFill>
              </a:rPr>
              <a:t> &amp; </a:t>
            </a:r>
            <a:r>
              <a:rPr lang="pt-BR" sz="3600" b="1" dirty="0" err="1">
                <a:solidFill>
                  <a:schemeClr val="tx2"/>
                </a:solidFill>
              </a:rPr>
              <a:t>Pratices</a:t>
            </a:r>
            <a:r>
              <a:rPr lang="pt-BR" sz="3600" b="1" dirty="0">
                <a:solidFill>
                  <a:schemeClr val="tx2"/>
                </a:solidFill>
              </a:rPr>
              <a:t> </a:t>
            </a:r>
            <a:r>
              <a:rPr lang="pt-BR" sz="3600" b="1" dirty="0" err="1">
                <a:solidFill>
                  <a:schemeClr val="tx2"/>
                </a:solidFill>
              </a:rPr>
              <a:t>Application</a:t>
            </a:r>
            <a:r>
              <a:rPr lang="pt-BR" sz="3600" b="1" dirty="0">
                <a:solidFill>
                  <a:schemeClr val="tx2"/>
                </a:solidFill>
              </a:rPr>
              <a:t> </a:t>
            </a:r>
            <a:r>
              <a:rPr lang="pt-BR" sz="3600" b="1" dirty="0" err="1">
                <a:solidFill>
                  <a:schemeClr val="tx2"/>
                </a:solidFill>
              </a:rPr>
              <a:t>Logging</a:t>
            </a:r>
            <a:r>
              <a:rPr lang="pt-BR" sz="3600" b="1" dirty="0">
                <a:solidFill>
                  <a:schemeClr val="tx2"/>
                </a:solidFill>
              </a:rPr>
              <a:t> </a:t>
            </a:r>
            <a:r>
              <a:rPr lang="pt-BR" sz="3600" b="1" dirty="0" err="1">
                <a:solidFill>
                  <a:schemeClr val="tx2"/>
                </a:solidFill>
              </a:rPr>
              <a:t>Block</a:t>
            </a:r>
            <a:r>
              <a:rPr lang="pt-BR" sz="3600" b="1" dirty="0">
                <a:solidFill>
                  <a:schemeClr val="tx2"/>
                </a:solidFill>
              </a:rPr>
              <a:t> </a:t>
            </a:r>
          </a:p>
        </p:txBody>
      </p:sp>
      <p:sp>
        <p:nvSpPr>
          <p:cNvPr id="2" name="Seta para a direita 1"/>
          <p:cNvSpPr/>
          <p:nvPr/>
        </p:nvSpPr>
        <p:spPr>
          <a:xfrm>
            <a:off x="779929" y="1948817"/>
            <a:ext cx="4074460" cy="2837329"/>
          </a:xfrm>
          <a:prstGeom prst="rightArrow">
            <a:avLst>
              <a:gd name="adj1" fmla="val 59479"/>
              <a:gd name="adj2" fmla="val 26303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 algn="ctr"/>
            <a:r>
              <a:rPr lang="pt-BR" sz="3600" b="1" dirty="0">
                <a:solidFill>
                  <a:schemeClr val="accent3">
                    <a:lumMod val="75000"/>
                  </a:schemeClr>
                </a:solidFill>
              </a:rPr>
              <a:t>Opções de Log</a:t>
            </a:r>
          </a:p>
        </p:txBody>
      </p:sp>
    </p:spTree>
    <p:extLst>
      <p:ext uri="{BB962C8B-B14F-4D97-AF65-F5344CB8AC3E}">
        <p14:creationId xmlns:p14="http://schemas.microsoft.com/office/powerpoint/2010/main" val="275946027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1B5A389-EBB1-2449-851C-27AF91F4E8E6}" type="datetime1">
              <a:rPr lang="en-US" smtClean="0"/>
              <a:t>8/1/2019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F4A2847-875C-2443-A47C-A1072635091D}" type="slidenum">
              <a:rPr lang="en-US" smtClean="0"/>
              <a:pPr>
                <a:defRPr/>
              </a:pPr>
              <a:t>66</a:t>
            </a:fld>
            <a:endParaRPr lang="en-US"/>
          </a:p>
        </p:txBody>
      </p:sp>
      <p:sp>
        <p:nvSpPr>
          <p:cNvPr id="9" name="Título 6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b="1" dirty="0">
                <a:solidFill>
                  <a:srgbClr val="0E4582"/>
                </a:solidFill>
              </a:rPr>
              <a:t>D.I. no asp.net MVC</a:t>
            </a:r>
          </a:p>
        </p:txBody>
      </p:sp>
      <p:sp>
        <p:nvSpPr>
          <p:cNvPr id="10" name="CaixaDeTexto 9"/>
          <p:cNvSpPr txBox="1"/>
          <p:nvPr/>
        </p:nvSpPr>
        <p:spPr>
          <a:xfrm>
            <a:off x="0" y="1052446"/>
            <a:ext cx="11994776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800" b="1" dirty="0"/>
              <a:t>Padrão importante para TDD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800" b="1" dirty="0" err="1"/>
              <a:t>Controllers</a:t>
            </a:r>
            <a:r>
              <a:rPr lang="pt-BR" sz="2800" b="1" dirty="0"/>
              <a:t> precisam receber um </a:t>
            </a:r>
            <a:r>
              <a:rPr lang="pt-BR" sz="2800" b="1" dirty="0" err="1"/>
              <a:t>DbContext</a:t>
            </a:r>
            <a:endParaRPr lang="pt-BR" sz="2800" b="1" dirty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800" b="1" dirty="0"/>
              <a:t>Testes precisam “</a:t>
            </a:r>
            <a:r>
              <a:rPr lang="pt-BR" sz="2800" b="1" dirty="0" err="1"/>
              <a:t>mockar</a:t>
            </a:r>
            <a:r>
              <a:rPr lang="pt-BR" sz="2800" b="1" dirty="0"/>
              <a:t>” o </a:t>
            </a:r>
            <a:r>
              <a:rPr lang="pt-BR" sz="2800" b="1" dirty="0" err="1"/>
              <a:t>dbcontext</a:t>
            </a:r>
            <a:endParaRPr lang="pt-BR" sz="2800" b="1" dirty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800" b="1" dirty="0"/>
              <a:t>MVC precisa de </a:t>
            </a:r>
            <a:r>
              <a:rPr lang="pt-BR" sz="2800" b="1" dirty="0" err="1"/>
              <a:t>controllers</a:t>
            </a:r>
            <a:r>
              <a:rPr lang="pt-BR" sz="2800" b="1" dirty="0"/>
              <a:t> com construtores sem parâmetros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800" b="1" dirty="0"/>
              <a:t>Como resolver?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800" b="1" dirty="0"/>
              <a:t>Container de Injeção de </a:t>
            </a:r>
            <a:r>
              <a:rPr lang="pt-BR" sz="2800" b="1" dirty="0" err="1"/>
              <a:t>Dependencia</a:t>
            </a:r>
            <a:r>
              <a:rPr lang="pt-BR" sz="2800" b="1" dirty="0"/>
              <a:t>!</a:t>
            </a:r>
          </a:p>
          <a:p>
            <a:pPr marL="1428750" lvl="2" indent="-514350">
              <a:buFont typeface="Courier New" panose="02070309020205020404" pitchFamily="49" charset="0"/>
              <a:buChar char="o"/>
            </a:pPr>
            <a:r>
              <a:rPr lang="pt-BR" sz="2800" dirty="0" err="1"/>
              <a:t>Ninject</a:t>
            </a:r>
            <a:endParaRPr lang="pt-BR" sz="2800" dirty="0"/>
          </a:p>
          <a:p>
            <a:pPr marL="1428750" lvl="2" indent="-514350">
              <a:buFont typeface="Courier New" panose="02070309020205020404" pitchFamily="49" charset="0"/>
              <a:buChar char="o"/>
            </a:pPr>
            <a:r>
              <a:rPr lang="pt-BR" sz="2800" dirty="0"/>
              <a:t>StructureMap.MVC3, StructureMap.MVC4, StructureMap.MVC5</a:t>
            </a:r>
          </a:p>
          <a:p>
            <a:pPr marL="1428750" lvl="2" indent="-514350">
              <a:buFont typeface="Courier New" panose="02070309020205020404" pitchFamily="49" charset="0"/>
              <a:buChar char="o"/>
            </a:pPr>
            <a:r>
              <a:rPr lang="pt-BR" sz="2800" dirty="0" err="1"/>
              <a:t>Autofac</a:t>
            </a:r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3460209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05" descr="iconos-02-0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687" y="-564778"/>
            <a:ext cx="8968003" cy="79583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ítulo 6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b="1" dirty="0">
                <a:solidFill>
                  <a:schemeClr val="bg2"/>
                </a:solidFill>
              </a:rPr>
              <a:t>Otimização Web</a:t>
            </a:r>
          </a:p>
        </p:txBody>
      </p:sp>
      <p:sp>
        <p:nvSpPr>
          <p:cNvPr id="6" name="CaixaDeTexto 5"/>
          <p:cNvSpPr txBox="1"/>
          <p:nvPr/>
        </p:nvSpPr>
        <p:spPr>
          <a:xfrm>
            <a:off x="-1" y="942433"/>
            <a:ext cx="11806519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3000" b="1" dirty="0" err="1"/>
              <a:t>Bundling</a:t>
            </a:r>
            <a:r>
              <a:rPr lang="pt-BR" sz="3000" b="1" dirty="0"/>
              <a:t> de Scripts e </a:t>
            </a:r>
            <a:r>
              <a:rPr lang="pt-BR" sz="3000" b="1" dirty="0" err="1"/>
              <a:t>CSS’s</a:t>
            </a:r>
            <a:endParaRPr lang="pt-BR" sz="3000" b="1" dirty="0"/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3000" b="1" dirty="0" err="1"/>
              <a:t>Minificação</a:t>
            </a:r>
            <a:r>
              <a:rPr lang="pt-BR" sz="3000" b="1" dirty="0"/>
              <a:t> de Scripts e </a:t>
            </a:r>
            <a:r>
              <a:rPr lang="pt-BR" sz="3000" b="1" dirty="0" err="1"/>
              <a:t>CSS’s</a:t>
            </a:r>
            <a:endParaRPr lang="pt-BR" sz="3000" b="1" dirty="0"/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3000" b="1" dirty="0"/>
              <a:t>Diminui o tempo de carregamento da página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3000" b="1" dirty="0"/>
              <a:t>A partir do MVC 4 não é mais necessário o uso de </a:t>
            </a:r>
            <a:r>
              <a:rPr lang="pt-BR" sz="3000" b="1" dirty="0" err="1"/>
              <a:t>Url.Content</a:t>
            </a:r>
            <a:r>
              <a:rPr lang="pt-BR" sz="3000" b="1" dirty="0"/>
              <a:t> para gerar a </a:t>
            </a:r>
            <a:r>
              <a:rPr lang="pt-BR" sz="3000" b="1" dirty="0" err="1"/>
              <a:t>url</a:t>
            </a:r>
            <a:endParaRPr lang="pt-BR" sz="3000" b="1" dirty="0"/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3000" b="1" dirty="0"/>
              <a:t>Cenário inicial com vários scripts e </a:t>
            </a:r>
            <a:r>
              <a:rPr lang="pt-BR" sz="3000" b="1" dirty="0" err="1"/>
              <a:t>css’s</a:t>
            </a:r>
            <a:endParaRPr lang="pt-BR" sz="3000" b="1" dirty="0"/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3000" b="1" dirty="0"/>
              <a:t>Análise do cenário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3000" b="1" dirty="0"/>
              <a:t>Biblioteca </a:t>
            </a:r>
            <a:r>
              <a:rPr lang="pt-BR" sz="3000" b="1" dirty="0" err="1"/>
              <a:t>Microsoft.Aspnet.Web.Optimization</a:t>
            </a:r>
            <a:endParaRPr lang="pt-BR" sz="3000" b="1" dirty="0"/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3000" b="1" dirty="0"/>
              <a:t>Dependências Antlr3 e </a:t>
            </a:r>
            <a:r>
              <a:rPr lang="pt-BR" sz="3000" b="1" dirty="0" err="1"/>
              <a:t>WebGrease</a:t>
            </a:r>
            <a:endParaRPr lang="pt-BR" sz="3000" b="1" dirty="0"/>
          </a:p>
        </p:txBody>
      </p:sp>
    </p:spTree>
    <p:extLst>
      <p:ext uri="{BB962C8B-B14F-4D97-AF65-F5344CB8AC3E}">
        <p14:creationId xmlns:p14="http://schemas.microsoft.com/office/powerpoint/2010/main" val="160014057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05" descr="iconos-02-02.png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900"/>
                    </a14:imgEffect>
                    <a14:imgEffect>
                      <a14:brightnessContrast bright="-28000" contrast="-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4158" b="31121"/>
          <a:stretch/>
        </p:blipFill>
        <p:spPr bwMode="auto">
          <a:xfrm>
            <a:off x="2842900" y="-685799"/>
            <a:ext cx="9353789" cy="75386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Espaço Reservado para Conteúdo 1"/>
          <p:cNvSpPr txBox="1">
            <a:spLocks/>
          </p:cNvSpPr>
          <p:nvPr/>
        </p:nvSpPr>
        <p:spPr>
          <a:xfrm>
            <a:off x="457199" y="1600200"/>
            <a:ext cx="10757647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/>
          </a:p>
          <a:p>
            <a:endParaRPr lang="pt-BR"/>
          </a:p>
          <a:p>
            <a:endParaRPr lang="pt-BR"/>
          </a:p>
          <a:p>
            <a:pPr marL="0" indent="0">
              <a:buFont typeface="Arial"/>
              <a:buNone/>
            </a:pPr>
            <a:endParaRPr lang="pt-BR" dirty="0"/>
          </a:p>
        </p:txBody>
      </p:sp>
      <p:sp>
        <p:nvSpPr>
          <p:cNvPr id="8" name="Título 6"/>
          <p:cNvSpPr txBox="1">
            <a:spLocks/>
          </p:cNvSpPr>
          <p:nvPr/>
        </p:nvSpPr>
        <p:spPr>
          <a:xfrm>
            <a:off x="457199" y="271851"/>
            <a:ext cx="8229600" cy="114300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b="1" dirty="0">
                <a:solidFill>
                  <a:schemeClr val="bg2"/>
                </a:solidFill>
              </a:rPr>
              <a:t>Otimização WEB</a:t>
            </a:r>
          </a:p>
        </p:txBody>
      </p:sp>
      <p:sp>
        <p:nvSpPr>
          <p:cNvPr id="6" name="CaixaDeTexto 5"/>
          <p:cNvSpPr txBox="1"/>
          <p:nvPr/>
        </p:nvSpPr>
        <p:spPr>
          <a:xfrm>
            <a:off x="107504" y="1803040"/>
            <a:ext cx="11833484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lvl="1" indent="-4572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pt-BR" sz="3600" b="1" dirty="0">
                <a:solidFill>
                  <a:schemeClr val="bg1"/>
                </a:solidFill>
              </a:rPr>
              <a:t>Criando </a:t>
            </a:r>
            <a:r>
              <a:rPr lang="pt-BR" sz="3600" b="1" dirty="0" err="1">
                <a:solidFill>
                  <a:schemeClr val="bg1"/>
                </a:solidFill>
              </a:rPr>
              <a:t>ScriptBundles</a:t>
            </a:r>
            <a:r>
              <a:rPr lang="pt-BR" sz="3600" b="1" dirty="0">
                <a:solidFill>
                  <a:schemeClr val="bg1"/>
                </a:solidFill>
              </a:rPr>
              <a:t> e </a:t>
            </a:r>
            <a:r>
              <a:rPr lang="pt-BR" sz="3600" b="1" dirty="0" err="1">
                <a:solidFill>
                  <a:schemeClr val="bg1"/>
                </a:solidFill>
              </a:rPr>
              <a:t>StyleBundles</a:t>
            </a:r>
            <a:r>
              <a:rPr lang="pt-BR" sz="3600" b="1" dirty="0">
                <a:solidFill>
                  <a:schemeClr val="bg1"/>
                </a:solidFill>
              </a:rPr>
              <a:t> na </a:t>
            </a:r>
            <a:r>
              <a:rPr lang="pt-BR" sz="3600" b="1" dirty="0" err="1">
                <a:solidFill>
                  <a:schemeClr val="bg1"/>
                </a:solidFill>
              </a:rPr>
              <a:t>BundleTable</a:t>
            </a:r>
            <a:endParaRPr lang="pt-BR" sz="3600" b="1" dirty="0">
              <a:solidFill>
                <a:schemeClr val="bg1"/>
              </a:solidFill>
            </a:endParaRPr>
          </a:p>
          <a:p>
            <a:pPr marL="914400" lvl="1" indent="-4572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pt-BR" sz="3600" b="1" dirty="0">
                <a:solidFill>
                  <a:schemeClr val="bg1"/>
                </a:solidFill>
              </a:rPr>
              <a:t>É Possível usar </a:t>
            </a:r>
            <a:r>
              <a:rPr lang="pt-BR" sz="3600" b="1" dirty="0" err="1">
                <a:solidFill>
                  <a:schemeClr val="bg1"/>
                </a:solidFill>
              </a:rPr>
              <a:t>wildcards</a:t>
            </a:r>
            <a:r>
              <a:rPr lang="pt-BR" sz="3600" b="1" dirty="0">
                <a:solidFill>
                  <a:schemeClr val="bg1"/>
                </a:solidFill>
              </a:rPr>
              <a:t> para buscar os arquivos </a:t>
            </a:r>
            <a:br>
              <a:rPr lang="pt-BR" sz="3600" b="1" dirty="0">
                <a:solidFill>
                  <a:schemeClr val="bg1"/>
                </a:solidFill>
              </a:rPr>
            </a:br>
            <a:r>
              <a:rPr lang="pt-BR" sz="3600" b="1" dirty="0">
                <a:solidFill>
                  <a:schemeClr val="bg1"/>
                </a:solidFill>
              </a:rPr>
              <a:t>(*, {</a:t>
            </a:r>
            <a:r>
              <a:rPr lang="pt-BR" sz="3600" b="1" dirty="0" err="1">
                <a:solidFill>
                  <a:schemeClr val="bg1"/>
                </a:solidFill>
              </a:rPr>
              <a:t>version</a:t>
            </a:r>
            <a:r>
              <a:rPr lang="pt-BR" sz="3600" b="1" dirty="0">
                <a:solidFill>
                  <a:schemeClr val="bg1"/>
                </a:solidFill>
              </a:rPr>
              <a:t>})</a:t>
            </a:r>
          </a:p>
          <a:p>
            <a:pPr marL="914400" lvl="1" indent="-4572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pt-BR" sz="3600" b="1" dirty="0">
                <a:solidFill>
                  <a:schemeClr val="bg1"/>
                </a:solidFill>
              </a:rPr>
              <a:t>Por padrão o componente está  configurado para ignorar arquivos vsdoc, e min</a:t>
            </a:r>
          </a:p>
        </p:txBody>
      </p:sp>
    </p:spTree>
    <p:extLst>
      <p:ext uri="{BB962C8B-B14F-4D97-AF65-F5344CB8AC3E}">
        <p14:creationId xmlns:p14="http://schemas.microsoft.com/office/powerpoint/2010/main" val="182553540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Conteúdo 1"/>
          <p:cNvSpPr txBox="1">
            <a:spLocks/>
          </p:cNvSpPr>
          <p:nvPr/>
        </p:nvSpPr>
        <p:spPr>
          <a:xfrm>
            <a:off x="457199" y="1600200"/>
            <a:ext cx="10757647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/>
          </a:p>
          <a:p>
            <a:endParaRPr lang="pt-BR"/>
          </a:p>
          <a:p>
            <a:endParaRPr lang="pt-BR"/>
          </a:p>
          <a:p>
            <a:pPr marL="0" indent="0">
              <a:buFont typeface="Arial"/>
              <a:buNone/>
            </a:pPr>
            <a:endParaRPr lang="pt-BR" dirty="0"/>
          </a:p>
        </p:txBody>
      </p:sp>
      <p:sp>
        <p:nvSpPr>
          <p:cNvPr id="8" name="Título 6"/>
          <p:cNvSpPr txBox="1">
            <a:spLocks/>
          </p:cNvSpPr>
          <p:nvPr/>
        </p:nvSpPr>
        <p:spPr>
          <a:xfrm>
            <a:off x="779928" y="271851"/>
            <a:ext cx="8229600" cy="114300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b="1" dirty="0">
                <a:solidFill>
                  <a:schemeClr val="bg2"/>
                </a:solidFill>
              </a:rPr>
              <a:t>Otimização WEB</a:t>
            </a:r>
          </a:p>
        </p:txBody>
      </p:sp>
      <p:sp>
        <p:nvSpPr>
          <p:cNvPr id="7" name="CaixaDeTexto 6"/>
          <p:cNvSpPr txBox="1"/>
          <p:nvPr/>
        </p:nvSpPr>
        <p:spPr>
          <a:xfrm>
            <a:off x="107504" y="996221"/>
            <a:ext cx="11954508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chemeClr val="tx2"/>
                </a:solidFill>
              </a:rPr>
              <a:t>Caminhos Virtuais e Referências Relativas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chemeClr val="tx2"/>
                </a:solidFill>
              </a:rPr>
              <a:t>Devemos tomar cuidado quando temos referencias relativas dentro dos </a:t>
            </a:r>
            <a:r>
              <a:rPr lang="pt-BR" sz="2800" b="1" dirty="0" err="1">
                <a:solidFill>
                  <a:schemeClr val="tx2"/>
                </a:solidFill>
              </a:rPr>
              <a:t>CSS’s</a:t>
            </a:r>
            <a:endParaRPr lang="pt-BR" sz="2800" b="1" dirty="0">
              <a:solidFill>
                <a:schemeClr val="tx2"/>
              </a:solidFill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t-BR" sz="2800" b="1" dirty="0" err="1">
                <a:solidFill>
                  <a:schemeClr val="tx2"/>
                </a:solidFill>
              </a:rPr>
              <a:t>Ex</a:t>
            </a:r>
            <a:r>
              <a:rPr lang="pt-BR" sz="2800" b="1" dirty="0">
                <a:solidFill>
                  <a:schemeClr val="tx2"/>
                </a:solidFill>
              </a:rPr>
              <a:t>: </a:t>
            </a:r>
            <a:r>
              <a:rPr lang="pt-BR" sz="2800" b="1" dirty="0" err="1">
                <a:solidFill>
                  <a:schemeClr val="tx2"/>
                </a:solidFill>
              </a:rPr>
              <a:t>bootstrap</a:t>
            </a:r>
            <a:r>
              <a:rPr lang="pt-BR" sz="2800" b="1" dirty="0">
                <a:solidFill>
                  <a:schemeClr val="tx2"/>
                </a:solidFill>
              </a:rPr>
              <a:t> utiliza referencias relativas aos arquivos de imagem glyphicons-*.png</a:t>
            </a:r>
          </a:p>
          <a:p>
            <a:pPr marL="1612900" lvl="2" indent="-4572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3">
                    <a:lumMod val="50000"/>
                  </a:schemeClr>
                </a:solidFill>
              </a:rPr>
              <a:t>background-</a:t>
            </a:r>
            <a:r>
              <a:rPr lang="pt-BR" sz="2400" dirty="0" err="1">
                <a:solidFill>
                  <a:schemeClr val="accent3">
                    <a:lumMod val="50000"/>
                  </a:schemeClr>
                </a:solidFill>
              </a:rPr>
              <a:t>image</a:t>
            </a:r>
            <a:r>
              <a:rPr lang="pt-BR" sz="2400" dirty="0">
                <a:solidFill>
                  <a:schemeClr val="accent3">
                    <a:lumMod val="50000"/>
                  </a:schemeClr>
                </a:solidFill>
              </a:rPr>
              <a:t>: </a:t>
            </a:r>
            <a:r>
              <a:rPr lang="pt-BR" sz="2400" dirty="0" err="1">
                <a:solidFill>
                  <a:schemeClr val="accent3">
                    <a:lumMod val="50000"/>
                  </a:schemeClr>
                </a:solidFill>
              </a:rPr>
              <a:t>url</a:t>
            </a:r>
            <a:r>
              <a:rPr lang="pt-BR" sz="2400" dirty="0">
                <a:solidFill>
                  <a:schemeClr val="accent3">
                    <a:lumMod val="50000"/>
                  </a:schemeClr>
                </a:solidFill>
              </a:rPr>
              <a:t>(“</a:t>
            </a:r>
            <a:r>
              <a:rPr lang="pt-BR" sz="2400" dirty="0" err="1">
                <a:solidFill>
                  <a:schemeClr val="accent3">
                    <a:lumMod val="50000"/>
                  </a:schemeClr>
                </a:solidFill>
              </a:rPr>
              <a:t>images</a:t>
            </a:r>
            <a:r>
              <a:rPr lang="pt-BR" sz="2400" dirty="0">
                <a:solidFill>
                  <a:schemeClr val="accent3">
                    <a:lumMod val="50000"/>
                  </a:schemeClr>
                </a:solidFill>
              </a:rPr>
              <a:t>/</a:t>
            </a:r>
            <a:r>
              <a:rPr lang="pt-BR" sz="2400" dirty="0" err="1">
                <a:solidFill>
                  <a:schemeClr val="accent3">
                    <a:lumMod val="50000"/>
                  </a:schemeClr>
                </a:solidFill>
              </a:rPr>
              <a:t>glyphicons</a:t>
            </a:r>
            <a:r>
              <a:rPr lang="pt-BR" sz="2400" dirty="0">
                <a:solidFill>
                  <a:schemeClr val="accent3">
                    <a:lumMod val="50000"/>
                  </a:schemeClr>
                </a:solidFill>
              </a:rPr>
              <a:t>-...”);</a:t>
            </a:r>
            <a:br>
              <a:rPr lang="pt-BR" sz="2400" dirty="0">
                <a:solidFill>
                  <a:schemeClr val="tx2"/>
                </a:solidFill>
              </a:rPr>
            </a:br>
            <a:endParaRPr lang="pt-BR" sz="2400" dirty="0">
              <a:solidFill>
                <a:schemeClr val="tx2"/>
              </a:solidFill>
            </a:endParaRP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chemeClr val="tx2"/>
                </a:solidFill>
              </a:rPr>
              <a:t>Quando utilizamos um </a:t>
            </a:r>
            <a:r>
              <a:rPr lang="pt-BR" sz="2800" b="1" dirty="0" err="1">
                <a:solidFill>
                  <a:schemeClr val="tx2"/>
                </a:solidFill>
              </a:rPr>
              <a:t>css</a:t>
            </a:r>
            <a:r>
              <a:rPr lang="pt-BR" sz="2800" b="1" dirty="0">
                <a:solidFill>
                  <a:schemeClr val="tx2"/>
                </a:solidFill>
              </a:rPr>
              <a:t> a partir do caminho virtual “~/</a:t>
            </a:r>
            <a:r>
              <a:rPr lang="pt-BR" sz="2800" b="1" dirty="0" err="1">
                <a:solidFill>
                  <a:schemeClr val="tx2"/>
                </a:solidFill>
              </a:rPr>
              <a:t>bundles</a:t>
            </a:r>
            <a:r>
              <a:rPr lang="pt-BR" sz="2800" b="1" dirty="0">
                <a:solidFill>
                  <a:schemeClr val="tx2"/>
                </a:solidFill>
              </a:rPr>
              <a:t>/</a:t>
            </a:r>
            <a:r>
              <a:rPr lang="pt-BR" sz="2800" b="1" dirty="0" err="1">
                <a:solidFill>
                  <a:schemeClr val="tx2"/>
                </a:solidFill>
              </a:rPr>
              <a:t>css</a:t>
            </a:r>
            <a:r>
              <a:rPr lang="pt-BR" sz="2800" b="1" dirty="0">
                <a:solidFill>
                  <a:schemeClr val="tx2"/>
                </a:solidFill>
              </a:rPr>
              <a:t>” o navegador tentará encontrar a imagem em </a:t>
            </a:r>
            <a:r>
              <a:rPr lang="pt-BR" sz="2800" b="1" dirty="0" err="1">
                <a:solidFill>
                  <a:schemeClr val="tx2"/>
                </a:solidFill>
              </a:rPr>
              <a:t>bundles</a:t>
            </a:r>
            <a:r>
              <a:rPr lang="pt-BR" sz="2800" b="1" dirty="0">
                <a:solidFill>
                  <a:schemeClr val="tx2"/>
                </a:solidFill>
              </a:rPr>
              <a:t>/</a:t>
            </a:r>
            <a:r>
              <a:rPr lang="pt-BR" sz="2800" b="1" dirty="0" err="1">
                <a:solidFill>
                  <a:schemeClr val="tx2"/>
                </a:solidFill>
              </a:rPr>
              <a:t>images</a:t>
            </a:r>
            <a:r>
              <a:rPr lang="pt-BR" sz="2800" b="1" dirty="0">
                <a:solidFill>
                  <a:schemeClr val="tx2"/>
                </a:solidFill>
              </a:rPr>
              <a:t>/</a:t>
            </a:r>
            <a:r>
              <a:rPr lang="pt-BR" sz="2800" b="1" dirty="0" err="1">
                <a:solidFill>
                  <a:schemeClr val="tx2"/>
                </a:solidFill>
              </a:rPr>
              <a:t>glyphicons</a:t>
            </a:r>
            <a:r>
              <a:rPr lang="pt-BR" sz="2800" b="1" dirty="0">
                <a:solidFill>
                  <a:schemeClr val="tx2"/>
                </a:solidFill>
              </a:rPr>
              <a:t>...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chemeClr val="tx2"/>
                </a:solidFill>
              </a:rPr>
              <a:t>Para resolver este bug basta configurar o caminho virtual para o mesmo caminho físico do CSS como em  (“~/</a:t>
            </a:r>
            <a:r>
              <a:rPr lang="pt-BR" sz="2800" b="1" dirty="0" err="1">
                <a:solidFill>
                  <a:schemeClr val="tx2"/>
                </a:solidFill>
              </a:rPr>
              <a:t>content</a:t>
            </a:r>
            <a:r>
              <a:rPr lang="pt-BR" sz="2800" b="1" dirty="0">
                <a:solidFill>
                  <a:schemeClr val="tx2"/>
                </a:solidFill>
              </a:rPr>
              <a:t>/</a:t>
            </a:r>
            <a:r>
              <a:rPr lang="pt-BR" sz="2800" b="1" dirty="0" err="1">
                <a:solidFill>
                  <a:schemeClr val="tx2"/>
                </a:solidFill>
              </a:rPr>
              <a:t>css</a:t>
            </a:r>
            <a:r>
              <a:rPr lang="pt-BR" sz="2800" b="1" dirty="0">
                <a:solidFill>
                  <a:schemeClr val="tx2"/>
                </a:solidFill>
              </a:rPr>
              <a:t>”)</a:t>
            </a:r>
          </a:p>
        </p:txBody>
      </p:sp>
    </p:spTree>
    <p:extLst>
      <p:ext uri="{BB962C8B-B14F-4D97-AF65-F5344CB8AC3E}">
        <p14:creationId xmlns:p14="http://schemas.microsoft.com/office/powerpoint/2010/main" val="286576343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 txBox="1">
            <a:spLocks/>
          </p:cNvSpPr>
          <p:nvPr/>
        </p:nvSpPr>
        <p:spPr bwMode="auto">
          <a:xfrm>
            <a:off x="674815" y="1704474"/>
            <a:ext cx="11010679" cy="35936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pPr marL="0" lvl="2" indent="-45720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pt-BR" sz="3600" dirty="0">
                <a:solidFill>
                  <a:schemeClr val="bg1"/>
                </a:solidFill>
              </a:rPr>
              <a:t>Regras de </a:t>
            </a:r>
            <a:r>
              <a:rPr lang="pt-BR" sz="3600" dirty="0" err="1">
                <a:solidFill>
                  <a:schemeClr val="bg1"/>
                </a:solidFill>
              </a:rPr>
              <a:t>Routing</a:t>
            </a:r>
            <a:endParaRPr lang="pt-BR" sz="3600" dirty="0">
              <a:solidFill>
                <a:schemeClr val="bg1"/>
              </a:solidFill>
            </a:endParaRPr>
          </a:p>
          <a:p>
            <a:pPr marL="0" lvl="2" indent="-45720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pt-BR" sz="3600" dirty="0" err="1">
                <a:solidFill>
                  <a:schemeClr val="bg1"/>
                </a:solidFill>
              </a:rPr>
              <a:t>Controllers</a:t>
            </a:r>
            <a:r>
              <a:rPr lang="pt-BR" sz="3600" dirty="0">
                <a:solidFill>
                  <a:schemeClr val="bg1"/>
                </a:solidFill>
              </a:rPr>
              <a:t> </a:t>
            </a:r>
            <a:r>
              <a:rPr lang="pt-BR" sz="3600" dirty="0" err="1">
                <a:solidFill>
                  <a:schemeClr val="bg1"/>
                </a:solidFill>
              </a:rPr>
              <a:t>Actions</a:t>
            </a:r>
            <a:endParaRPr lang="pt-BR" sz="3600" dirty="0">
              <a:solidFill>
                <a:schemeClr val="bg1"/>
              </a:solidFill>
            </a:endParaRPr>
          </a:p>
          <a:p>
            <a:pPr marL="0" lvl="2" indent="-45720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pt-BR" sz="3600" dirty="0" err="1">
                <a:solidFill>
                  <a:schemeClr val="bg1"/>
                </a:solidFill>
              </a:rPr>
              <a:t>Actions</a:t>
            </a:r>
            <a:r>
              <a:rPr lang="pt-BR" sz="3600" dirty="0">
                <a:solidFill>
                  <a:schemeClr val="bg1"/>
                </a:solidFill>
              </a:rPr>
              <a:t> </a:t>
            </a:r>
            <a:r>
              <a:rPr lang="pt-BR" sz="3600" dirty="0" err="1">
                <a:solidFill>
                  <a:schemeClr val="bg1"/>
                </a:solidFill>
              </a:rPr>
              <a:t>Filters</a:t>
            </a:r>
            <a:r>
              <a:rPr lang="pt-BR" sz="3600" dirty="0">
                <a:solidFill>
                  <a:schemeClr val="bg1"/>
                </a:solidFill>
              </a:rPr>
              <a:t> (</a:t>
            </a:r>
            <a:r>
              <a:rPr lang="pt-BR" sz="3600" dirty="0" err="1">
                <a:solidFill>
                  <a:schemeClr val="bg1"/>
                </a:solidFill>
              </a:rPr>
              <a:t>Pre</a:t>
            </a:r>
            <a:r>
              <a:rPr lang="pt-BR" sz="3600" dirty="0">
                <a:solidFill>
                  <a:schemeClr val="bg1"/>
                </a:solidFill>
              </a:rPr>
              <a:t> e </a:t>
            </a:r>
            <a:r>
              <a:rPr lang="pt-BR" sz="3600" dirty="0" err="1">
                <a:solidFill>
                  <a:schemeClr val="bg1"/>
                </a:solidFill>
              </a:rPr>
              <a:t>Pos</a:t>
            </a:r>
            <a:r>
              <a:rPr lang="pt-BR" sz="3600" dirty="0">
                <a:solidFill>
                  <a:schemeClr val="bg1"/>
                </a:solidFill>
              </a:rPr>
              <a:t> Processors)</a:t>
            </a:r>
          </a:p>
          <a:p>
            <a:pPr marL="0" lvl="2" indent="-45720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pt-BR" sz="3600" dirty="0" err="1">
                <a:solidFill>
                  <a:schemeClr val="bg1"/>
                </a:solidFill>
              </a:rPr>
              <a:t>Action</a:t>
            </a:r>
            <a:r>
              <a:rPr lang="pt-BR" sz="3600" dirty="0">
                <a:solidFill>
                  <a:schemeClr val="bg1"/>
                </a:solidFill>
              </a:rPr>
              <a:t> </a:t>
            </a:r>
            <a:r>
              <a:rPr lang="pt-BR" sz="3600" dirty="0" err="1">
                <a:solidFill>
                  <a:schemeClr val="bg1"/>
                </a:solidFill>
              </a:rPr>
              <a:t>Parameters</a:t>
            </a:r>
            <a:endParaRPr lang="pt-BR" sz="3600" dirty="0">
              <a:solidFill>
                <a:schemeClr val="bg1"/>
              </a:solidFill>
            </a:endParaRPr>
          </a:p>
          <a:p>
            <a:pPr marL="0" lvl="2" indent="-45720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pt-BR" sz="3600" dirty="0" err="1">
                <a:solidFill>
                  <a:schemeClr val="bg1"/>
                </a:solidFill>
              </a:rPr>
              <a:t>Action</a:t>
            </a:r>
            <a:r>
              <a:rPr lang="pt-BR" sz="3600" dirty="0">
                <a:solidFill>
                  <a:schemeClr val="bg1"/>
                </a:solidFill>
              </a:rPr>
              <a:t> </a:t>
            </a:r>
            <a:r>
              <a:rPr lang="pt-BR" sz="3600" dirty="0" err="1">
                <a:solidFill>
                  <a:schemeClr val="bg1"/>
                </a:solidFill>
              </a:rPr>
              <a:t>Results</a:t>
            </a:r>
            <a:endParaRPr lang="pt-BR" sz="3600" dirty="0">
              <a:solidFill>
                <a:schemeClr val="bg1"/>
              </a:solidFill>
            </a:endParaRPr>
          </a:p>
        </p:txBody>
      </p:sp>
      <p:sp>
        <p:nvSpPr>
          <p:cNvPr id="2" name="Retângulo 1"/>
          <p:cNvSpPr/>
          <p:nvPr/>
        </p:nvSpPr>
        <p:spPr>
          <a:xfrm>
            <a:off x="581251" y="484841"/>
            <a:ext cx="518848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4000" b="1" dirty="0" err="1">
                <a:solidFill>
                  <a:schemeClr val="bg2"/>
                </a:solidFill>
              </a:rPr>
              <a:t>Routes</a:t>
            </a:r>
            <a:r>
              <a:rPr lang="pt-BR" sz="4000" b="1" dirty="0">
                <a:solidFill>
                  <a:schemeClr val="bg2"/>
                </a:solidFill>
              </a:rPr>
              <a:t> e </a:t>
            </a:r>
            <a:r>
              <a:rPr lang="pt-BR" sz="4000" b="1" dirty="0" err="1">
                <a:solidFill>
                  <a:schemeClr val="bg2"/>
                </a:solidFill>
              </a:rPr>
              <a:t>Controllers</a:t>
            </a:r>
            <a:endParaRPr lang="en-US" sz="4000" b="1" dirty="0">
              <a:solidFill>
                <a:schemeClr val="bg2"/>
              </a:solidFill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280070"/>
      </p:ext>
    </p:extLst>
  </p:cSld>
  <p:clrMapOvr>
    <a:masterClrMapping/>
  </p:clrMapOvr>
  <p:transition spd="slow">
    <p:push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Conteúdo 1"/>
          <p:cNvSpPr txBox="1">
            <a:spLocks/>
          </p:cNvSpPr>
          <p:nvPr/>
        </p:nvSpPr>
        <p:spPr>
          <a:xfrm>
            <a:off x="457199" y="1600200"/>
            <a:ext cx="10757647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/>
          </a:p>
          <a:p>
            <a:endParaRPr lang="pt-BR"/>
          </a:p>
          <a:p>
            <a:endParaRPr lang="pt-BR"/>
          </a:p>
          <a:p>
            <a:pPr marL="0" indent="0">
              <a:buFont typeface="Arial"/>
              <a:buNone/>
            </a:pPr>
            <a:endParaRPr lang="pt-BR" dirty="0"/>
          </a:p>
        </p:txBody>
      </p:sp>
      <p:sp>
        <p:nvSpPr>
          <p:cNvPr id="8" name="Título 6"/>
          <p:cNvSpPr txBox="1">
            <a:spLocks/>
          </p:cNvSpPr>
          <p:nvPr/>
        </p:nvSpPr>
        <p:spPr>
          <a:xfrm>
            <a:off x="779928" y="271851"/>
            <a:ext cx="8229600" cy="114300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b="1" dirty="0">
                <a:solidFill>
                  <a:schemeClr val="bg2"/>
                </a:solidFill>
              </a:rPr>
              <a:t>Otimização WEB</a:t>
            </a:r>
          </a:p>
        </p:txBody>
      </p:sp>
      <p:sp>
        <p:nvSpPr>
          <p:cNvPr id="7" name="CaixaDeTexto 6"/>
          <p:cNvSpPr txBox="1"/>
          <p:nvPr/>
        </p:nvSpPr>
        <p:spPr>
          <a:xfrm>
            <a:off x="107503" y="1223683"/>
            <a:ext cx="11860379" cy="4985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t-BR" sz="3200" b="1" dirty="0">
                <a:solidFill>
                  <a:schemeClr val="bg1"/>
                </a:solidFill>
              </a:rPr>
              <a:t>Referenciar os </a:t>
            </a:r>
            <a:r>
              <a:rPr lang="pt-BR" sz="3200" b="1" dirty="0" err="1">
                <a:solidFill>
                  <a:schemeClr val="bg1"/>
                </a:solidFill>
              </a:rPr>
              <a:t>bundles</a:t>
            </a:r>
            <a:r>
              <a:rPr lang="pt-BR" sz="3200" b="1" dirty="0">
                <a:solidFill>
                  <a:schemeClr val="bg1"/>
                </a:solidFill>
              </a:rPr>
              <a:t>:</a:t>
            </a:r>
          </a:p>
          <a:p>
            <a:pPr marL="1371600" lvl="2" indent="-4572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rgbClr val="FFC000"/>
                </a:solidFill>
              </a:rPr>
              <a:t>@</a:t>
            </a:r>
            <a:r>
              <a:rPr lang="pt-BR" sz="2400" dirty="0" err="1">
                <a:solidFill>
                  <a:srgbClr val="FFC000"/>
                </a:solidFill>
              </a:rPr>
              <a:t>Styles.Render</a:t>
            </a:r>
            <a:r>
              <a:rPr lang="pt-BR" sz="2400" dirty="0">
                <a:solidFill>
                  <a:srgbClr val="FFC000"/>
                </a:solidFill>
              </a:rPr>
              <a:t>(“caminho virtual”)</a:t>
            </a:r>
          </a:p>
          <a:p>
            <a:pPr marL="1371600" lvl="2" indent="-4572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rgbClr val="FFC000"/>
                </a:solidFill>
              </a:rPr>
              <a:t>@</a:t>
            </a:r>
            <a:r>
              <a:rPr lang="pt-BR" sz="2400" dirty="0" err="1">
                <a:solidFill>
                  <a:srgbClr val="FFC000"/>
                </a:solidFill>
              </a:rPr>
              <a:t>Scripts.Render</a:t>
            </a:r>
            <a:r>
              <a:rPr lang="pt-BR" sz="2400" dirty="0">
                <a:solidFill>
                  <a:srgbClr val="FFC000"/>
                </a:solidFill>
              </a:rPr>
              <a:t>(“caminho virtual”)</a:t>
            </a:r>
          </a:p>
          <a:p>
            <a:pPr marL="914400" lvl="1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pt-BR" sz="3200" b="1" dirty="0">
                <a:solidFill>
                  <a:schemeClr val="bg1"/>
                </a:solidFill>
              </a:rPr>
              <a:t>A referência é gerada com um valor na </a:t>
            </a:r>
            <a:r>
              <a:rPr lang="pt-BR" sz="3200" b="1" dirty="0" err="1">
                <a:solidFill>
                  <a:schemeClr val="bg1"/>
                </a:solidFill>
              </a:rPr>
              <a:t>querystring</a:t>
            </a:r>
            <a:r>
              <a:rPr lang="pt-BR" sz="3200" b="1" dirty="0">
                <a:solidFill>
                  <a:schemeClr val="bg1"/>
                </a:solidFill>
              </a:rPr>
              <a:t> para evitar cache do recurso</a:t>
            </a:r>
          </a:p>
          <a:p>
            <a:pPr marL="914400" lvl="1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pt-BR" sz="3200" b="1" dirty="0">
                <a:solidFill>
                  <a:schemeClr val="bg1"/>
                </a:solidFill>
              </a:rPr>
              <a:t>Os recursos só serão unidos quando a chave </a:t>
            </a:r>
            <a:r>
              <a:rPr lang="pt-BR" sz="3200" b="1" dirty="0" err="1">
                <a:solidFill>
                  <a:schemeClr val="bg1"/>
                </a:solidFill>
              </a:rPr>
              <a:t>compilation</a:t>
            </a:r>
            <a:r>
              <a:rPr lang="pt-BR" sz="3200" b="1" dirty="0">
                <a:solidFill>
                  <a:schemeClr val="bg1"/>
                </a:solidFill>
              </a:rPr>
              <a:t> debug no </a:t>
            </a:r>
            <a:r>
              <a:rPr lang="pt-BR" sz="3200" b="1" dirty="0" err="1">
                <a:solidFill>
                  <a:schemeClr val="bg1"/>
                </a:solidFill>
              </a:rPr>
              <a:t>web.config</a:t>
            </a:r>
            <a:r>
              <a:rPr lang="pt-BR" sz="3200" b="1" dirty="0">
                <a:solidFill>
                  <a:schemeClr val="bg1"/>
                </a:solidFill>
              </a:rPr>
              <a:t> for definida como false</a:t>
            </a:r>
          </a:p>
          <a:p>
            <a:pPr marL="914400" lvl="1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pt-BR" sz="3200" b="1" dirty="0" err="1">
                <a:solidFill>
                  <a:schemeClr val="bg1"/>
                </a:solidFill>
              </a:rPr>
              <a:t>Minificação</a:t>
            </a:r>
            <a:endParaRPr lang="pt-BR" sz="3200" b="1" dirty="0">
              <a:solidFill>
                <a:schemeClr val="bg1"/>
              </a:solidFill>
            </a:endParaRPr>
          </a:p>
          <a:p>
            <a:pPr marL="1371600" lvl="2" indent="-4572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rgbClr val="FFC000"/>
                </a:solidFill>
              </a:rPr>
              <a:t>O recurso de </a:t>
            </a:r>
            <a:r>
              <a:rPr lang="pt-BR" sz="2400" dirty="0" err="1">
                <a:solidFill>
                  <a:srgbClr val="FFC000"/>
                </a:solidFill>
              </a:rPr>
              <a:t>minificação</a:t>
            </a:r>
            <a:r>
              <a:rPr lang="pt-BR" sz="2400" dirty="0">
                <a:solidFill>
                  <a:srgbClr val="FFC000"/>
                </a:solidFill>
              </a:rPr>
              <a:t> é ativado através da propriedade </a:t>
            </a:r>
            <a:r>
              <a:rPr lang="pt-BR" sz="2400" dirty="0" err="1">
                <a:solidFill>
                  <a:srgbClr val="FFC000"/>
                </a:solidFill>
              </a:rPr>
              <a:t>BundleTable.EnableOptimizations</a:t>
            </a:r>
            <a:r>
              <a:rPr lang="pt-BR" sz="2400" dirty="0">
                <a:solidFill>
                  <a:srgbClr val="FFC000"/>
                </a:solidFill>
              </a:rPr>
              <a:t> = </a:t>
            </a:r>
            <a:r>
              <a:rPr lang="pt-BR" sz="2400" dirty="0" err="1">
                <a:solidFill>
                  <a:srgbClr val="FFC000"/>
                </a:solidFill>
              </a:rPr>
              <a:t>true</a:t>
            </a:r>
            <a:endParaRPr lang="pt-BR" sz="24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086204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1B5A389-EBB1-2449-851C-27AF91F4E8E6}" type="datetime1">
              <a:rPr lang="en-US" smtClean="0"/>
              <a:t>8/1/2019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F4A2847-875C-2443-A47C-A1072635091D}" type="slidenum">
              <a:rPr lang="en-US" smtClean="0"/>
              <a:pPr>
                <a:defRPr/>
              </a:pPr>
              <a:t>71</a:t>
            </a:fld>
            <a:endParaRPr lang="en-US"/>
          </a:p>
        </p:txBody>
      </p:sp>
      <p:sp>
        <p:nvSpPr>
          <p:cNvPr id="9" name="Título 6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b="1" dirty="0" err="1">
                <a:solidFill>
                  <a:srgbClr val="0E4582"/>
                </a:solidFill>
              </a:rPr>
              <a:t>WebAPI</a:t>
            </a:r>
            <a:endParaRPr lang="pt-BR" b="1" dirty="0">
              <a:solidFill>
                <a:srgbClr val="0E4582"/>
              </a:solidFill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107504" y="1292053"/>
            <a:ext cx="11678096" cy="44473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t-BR" sz="3200" b="1" dirty="0" err="1"/>
              <a:t>WebServices</a:t>
            </a:r>
            <a:r>
              <a:rPr lang="pt-BR" sz="3200" b="1" dirty="0"/>
              <a:t> permitem dispositivos se comunicarem entre eles</a:t>
            </a:r>
          </a:p>
          <a:p>
            <a:pPr marL="1371600" lvl="2" indent="-457200">
              <a:buFont typeface="Courier New" panose="02070309020205020404" pitchFamily="49" charset="0"/>
              <a:buChar char="o"/>
            </a:pPr>
            <a:r>
              <a:rPr lang="pt-BR" sz="2400" dirty="0" err="1"/>
              <a:t>WebServices</a:t>
            </a:r>
            <a:r>
              <a:rPr lang="pt-BR" sz="2400" dirty="0"/>
              <a:t> HTTP – XML (POX, WS-* SOAP)</a:t>
            </a:r>
          </a:p>
          <a:p>
            <a:pPr marL="1371600" lvl="2" indent="-457200">
              <a:buFont typeface="Courier New" panose="02070309020205020404" pitchFamily="49" charset="0"/>
              <a:buChar char="o"/>
            </a:pPr>
            <a:r>
              <a:rPr lang="pt-BR" sz="2400" dirty="0" err="1"/>
              <a:t>Remoting</a:t>
            </a:r>
            <a:r>
              <a:rPr lang="pt-BR" sz="2400" dirty="0"/>
              <a:t> TCP dados binários</a:t>
            </a:r>
          </a:p>
          <a:p>
            <a:pPr marL="1371600" lvl="2" indent="-457200">
              <a:buFont typeface="Courier New" panose="02070309020205020404" pitchFamily="49" charset="0"/>
              <a:buChar char="o"/>
            </a:pPr>
            <a:r>
              <a:rPr lang="pt-BR" sz="2400" dirty="0" err="1"/>
              <a:t>Message</a:t>
            </a:r>
            <a:r>
              <a:rPr lang="pt-BR" sz="2400" dirty="0"/>
              <a:t> </a:t>
            </a:r>
            <a:r>
              <a:rPr lang="pt-BR" sz="2400" dirty="0" err="1"/>
              <a:t>Queue</a:t>
            </a:r>
            <a:endParaRPr lang="pt-BR" sz="2400" dirty="0"/>
          </a:p>
          <a:p>
            <a:pPr marL="1371600" lvl="2" indent="-457200">
              <a:buFont typeface="Courier New" panose="02070309020205020404" pitchFamily="49" charset="0"/>
              <a:buChar char="o"/>
            </a:pPr>
            <a:r>
              <a:rPr lang="pt-BR" sz="2400" dirty="0"/>
              <a:t>WCF Abstraiu as tecnologias</a:t>
            </a:r>
          </a:p>
          <a:p>
            <a:pPr marL="1371600" lvl="2" indent="-457200">
              <a:buFont typeface="Courier New" panose="02070309020205020404" pitchFamily="49" charset="0"/>
              <a:buChar char="o"/>
            </a:pPr>
            <a:r>
              <a:rPr lang="pt-BR" sz="2400" dirty="0"/>
              <a:t>HTTP é um protocolo bastante difundido</a:t>
            </a:r>
          </a:p>
          <a:p>
            <a:pPr marL="1828800" lvl="3" indent="-457200">
              <a:buFont typeface="Calibri" panose="020F0502020204030204" pitchFamily="34" charset="0"/>
              <a:buChar char="—"/>
            </a:pPr>
            <a:r>
              <a:rPr lang="pt-BR" sz="2800" dirty="0"/>
              <a:t>Aceita Cache</a:t>
            </a:r>
          </a:p>
          <a:p>
            <a:pPr marL="1828800" lvl="3" indent="-457200">
              <a:buFont typeface="Calibri" panose="020F0502020204030204" pitchFamily="34" charset="0"/>
              <a:buChar char="—"/>
            </a:pPr>
            <a:r>
              <a:rPr lang="pt-BR" sz="2800" dirty="0"/>
              <a:t>Criptografia</a:t>
            </a:r>
          </a:p>
          <a:p>
            <a:pPr marL="1828800" lvl="3" indent="-457200">
              <a:buFont typeface="Calibri" panose="020F0502020204030204" pitchFamily="34" charset="0"/>
              <a:buChar char="—"/>
            </a:pPr>
            <a:r>
              <a:rPr lang="pt-BR" sz="2800" dirty="0"/>
              <a:t>Qualquer dispositivo entende (Celulares, </a:t>
            </a:r>
            <a:r>
              <a:rPr lang="pt-BR" sz="2800" dirty="0" err="1"/>
              <a:t>Tablets</a:t>
            </a:r>
            <a:r>
              <a:rPr lang="pt-BR" sz="2800" dirty="0"/>
              <a:t>, PCs)</a:t>
            </a:r>
          </a:p>
          <a:p>
            <a:pPr marL="800100" lvl="1" indent="-342900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pt-BR" sz="3200" b="1" dirty="0"/>
              <a:t>Web API – Biblioteca para construção de serviços sobre HTTP</a:t>
            </a:r>
          </a:p>
        </p:txBody>
      </p:sp>
    </p:spTree>
    <p:extLst>
      <p:ext uri="{BB962C8B-B14F-4D97-AF65-F5344CB8AC3E}">
        <p14:creationId xmlns:p14="http://schemas.microsoft.com/office/powerpoint/2010/main" val="2780950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Conteúdo 1"/>
          <p:cNvSpPr txBox="1">
            <a:spLocks/>
          </p:cNvSpPr>
          <p:nvPr/>
        </p:nvSpPr>
        <p:spPr>
          <a:xfrm>
            <a:off x="457199" y="1600200"/>
            <a:ext cx="10757647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/>
          </a:p>
          <a:p>
            <a:endParaRPr lang="pt-BR"/>
          </a:p>
          <a:p>
            <a:endParaRPr lang="pt-BR"/>
          </a:p>
          <a:p>
            <a:pPr marL="0" indent="0">
              <a:buFont typeface="Arial"/>
              <a:buNone/>
            </a:pPr>
            <a:endParaRPr lang="pt-BR" dirty="0"/>
          </a:p>
        </p:txBody>
      </p:sp>
      <p:sp>
        <p:nvSpPr>
          <p:cNvPr id="8" name="Título 6"/>
          <p:cNvSpPr txBox="1">
            <a:spLocks/>
          </p:cNvSpPr>
          <p:nvPr/>
        </p:nvSpPr>
        <p:spPr>
          <a:xfrm>
            <a:off x="464395" y="155210"/>
            <a:ext cx="8229600" cy="114300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b="1" dirty="0" err="1">
                <a:solidFill>
                  <a:schemeClr val="bg2"/>
                </a:solidFill>
              </a:rPr>
              <a:t>WebAPI</a:t>
            </a:r>
            <a:endParaRPr lang="pt-BR" b="1" dirty="0">
              <a:solidFill>
                <a:schemeClr val="bg2"/>
              </a:solidFill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107504" y="996220"/>
            <a:ext cx="11752802" cy="5293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chemeClr val="tx2"/>
                </a:solidFill>
              </a:rPr>
              <a:t> Pode ser hospedado no IIS, IIS Express, </a:t>
            </a:r>
            <a:r>
              <a:rPr lang="pt-BR" sz="2800" b="1" dirty="0" err="1">
                <a:solidFill>
                  <a:schemeClr val="tx2"/>
                </a:solidFill>
              </a:rPr>
              <a:t>SelfHost</a:t>
            </a:r>
            <a:r>
              <a:rPr lang="pt-BR" sz="2800" b="1" dirty="0">
                <a:solidFill>
                  <a:schemeClr val="tx2"/>
                </a:solidFill>
              </a:rPr>
              <a:t> </a:t>
            </a:r>
            <a:r>
              <a:rPr lang="pt-BR" sz="2800" b="1" dirty="0" err="1">
                <a:solidFill>
                  <a:schemeClr val="tx2"/>
                </a:solidFill>
              </a:rPr>
              <a:t>App</a:t>
            </a:r>
            <a:endParaRPr lang="pt-BR" sz="2800" b="1" dirty="0">
              <a:solidFill>
                <a:schemeClr val="tx2"/>
              </a:solidFill>
            </a:endParaRPr>
          </a:p>
          <a:p>
            <a:pPr marL="1257300" lvl="2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3">
                    <a:lumMod val="75000"/>
                  </a:schemeClr>
                </a:solidFill>
              </a:rPr>
              <a:t>Através do componente </a:t>
            </a:r>
            <a:r>
              <a:rPr lang="pt-BR" sz="2400" dirty="0" err="1">
                <a:solidFill>
                  <a:schemeClr val="accent3">
                    <a:lumMod val="75000"/>
                  </a:schemeClr>
                </a:solidFill>
              </a:rPr>
              <a:t>Microsoft.Aspnet.WebApi.SelfHost</a:t>
            </a:r>
            <a:endParaRPr lang="pt-BR" sz="2400" dirty="0">
              <a:solidFill>
                <a:schemeClr val="accent3">
                  <a:lumMod val="75000"/>
                </a:schemeClr>
              </a:solidFill>
            </a:endParaRPr>
          </a:p>
          <a:p>
            <a:pPr marL="800100" lvl="1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chemeClr val="tx2"/>
                </a:solidFill>
              </a:rPr>
              <a:t>Preparação do ambiente</a:t>
            </a:r>
          </a:p>
          <a:p>
            <a:pPr marL="1257300" lvl="2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3">
                    <a:lumMod val="75000"/>
                  </a:schemeClr>
                </a:solidFill>
              </a:rPr>
              <a:t>No IIS Express é necessário habilitar os verbos PUT e DELETE no </a:t>
            </a:r>
            <a:r>
              <a:rPr lang="pt-BR" sz="2400" dirty="0" err="1">
                <a:solidFill>
                  <a:schemeClr val="accent3">
                    <a:lumMod val="75000"/>
                  </a:schemeClr>
                </a:solidFill>
              </a:rPr>
              <a:t>Handler</a:t>
            </a:r>
            <a:r>
              <a:rPr lang="pt-BR" sz="2400" dirty="0">
                <a:solidFill>
                  <a:schemeClr val="accent3">
                    <a:lumMod val="75000"/>
                  </a:schemeClr>
                </a:solidFill>
              </a:rPr>
              <a:t> ExtensionlessUrl-Integrated-4.0 no arquivo </a:t>
            </a:r>
            <a:r>
              <a:rPr lang="pt-BR" sz="2400" dirty="0" err="1">
                <a:solidFill>
                  <a:schemeClr val="accent3">
                    <a:lumMod val="75000"/>
                  </a:schemeClr>
                </a:solidFill>
              </a:rPr>
              <a:t>aplicationhost</a:t>
            </a:r>
            <a:r>
              <a:rPr lang="pt-BR" sz="2400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pt-BR" sz="2400" dirty="0" err="1">
                <a:solidFill>
                  <a:schemeClr val="accent3">
                    <a:lumMod val="75000"/>
                  </a:schemeClr>
                </a:solidFill>
              </a:rPr>
              <a:t>config</a:t>
            </a:r>
            <a:endParaRPr lang="pt-BR" sz="2400" dirty="0">
              <a:solidFill>
                <a:schemeClr val="accent3">
                  <a:lumMod val="75000"/>
                </a:schemeClr>
              </a:solidFill>
            </a:endParaRPr>
          </a:p>
          <a:p>
            <a:pPr marL="800100" lvl="1" indent="-34290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chemeClr val="tx2"/>
                </a:solidFill>
              </a:rPr>
              <a:t>Criando o </a:t>
            </a:r>
            <a:r>
              <a:rPr lang="pt-BR" sz="2800" b="1" dirty="0" err="1">
                <a:solidFill>
                  <a:schemeClr val="tx2"/>
                </a:solidFill>
              </a:rPr>
              <a:t>Api</a:t>
            </a:r>
            <a:r>
              <a:rPr lang="pt-BR" sz="2800" b="1" dirty="0">
                <a:solidFill>
                  <a:schemeClr val="tx2"/>
                </a:solidFill>
              </a:rPr>
              <a:t> </a:t>
            </a:r>
            <a:r>
              <a:rPr lang="pt-BR" sz="2800" b="1" dirty="0" err="1">
                <a:solidFill>
                  <a:schemeClr val="tx2"/>
                </a:solidFill>
              </a:rPr>
              <a:t>Controller</a:t>
            </a:r>
            <a:r>
              <a:rPr lang="pt-BR" sz="2800" b="1" dirty="0">
                <a:solidFill>
                  <a:schemeClr val="tx2"/>
                </a:solidFill>
              </a:rPr>
              <a:t> </a:t>
            </a:r>
            <a:r>
              <a:rPr lang="pt-BR" sz="2800" b="1" dirty="0" err="1">
                <a:solidFill>
                  <a:schemeClr val="tx2"/>
                </a:solidFill>
              </a:rPr>
              <a:t>UsuariosController</a:t>
            </a:r>
            <a:endParaRPr lang="pt-BR" sz="2800" b="1" dirty="0">
              <a:solidFill>
                <a:schemeClr val="tx2"/>
              </a:solidFill>
            </a:endParaRPr>
          </a:p>
          <a:p>
            <a:pPr marL="800100" lvl="1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chemeClr val="tx2"/>
                </a:solidFill>
              </a:rPr>
              <a:t>Implementando serviços com os 4 verbos</a:t>
            </a:r>
          </a:p>
          <a:p>
            <a:pPr marL="800100" lvl="1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chemeClr val="tx2"/>
                </a:solidFill>
              </a:rPr>
              <a:t>Consumindo os serviços no cliente com </a:t>
            </a:r>
            <a:r>
              <a:rPr lang="pt-BR" sz="2800" b="1" dirty="0" err="1">
                <a:solidFill>
                  <a:schemeClr val="tx2"/>
                </a:solidFill>
              </a:rPr>
              <a:t>javascript</a:t>
            </a:r>
            <a:endParaRPr lang="pt-BR" sz="2800" b="1" dirty="0">
              <a:solidFill>
                <a:schemeClr val="tx2"/>
              </a:solidFill>
            </a:endParaRPr>
          </a:p>
          <a:p>
            <a:pPr marL="800100" lvl="1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chemeClr val="tx2"/>
                </a:solidFill>
              </a:rPr>
              <a:t>Instalar o </a:t>
            </a:r>
            <a:r>
              <a:rPr lang="pt-BR" sz="2800" b="1" dirty="0" err="1">
                <a:solidFill>
                  <a:schemeClr val="tx2"/>
                </a:solidFill>
              </a:rPr>
              <a:t>WebApi</a:t>
            </a:r>
            <a:r>
              <a:rPr lang="pt-BR" sz="2800" b="1" dirty="0">
                <a:solidFill>
                  <a:schemeClr val="tx2"/>
                </a:solidFill>
              </a:rPr>
              <a:t> </a:t>
            </a:r>
            <a:r>
              <a:rPr lang="pt-BR" sz="2800" b="1" dirty="0" err="1">
                <a:solidFill>
                  <a:schemeClr val="tx2"/>
                </a:solidFill>
              </a:rPr>
              <a:t>RouteDebugger</a:t>
            </a:r>
            <a:endParaRPr lang="pt-BR" sz="2800" b="1" dirty="0">
              <a:solidFill>
                <a:schemeClr val="tx2"/>
              </a:solidFill>
            </a:endParaRPr>
          </a:p>
          <a:p>
            <a:pPr marL="800100" lvl="1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chemeClr val="tx2"/>
                </a:solidFill>
              </a:rPr>
              <a:t>Análise dos métodos de seleção da action</a:t>
            </a:r>
          </a:p>
        </p:txBody>
      </p:sp>
    </p:spTree>
    <p:extLst>
      <p:ext uri="{BB962C8B-B14F-4D97-AF65-F5344CB8AC3E}">
        <p14:creationId xmlns:p14="http://schemas.microsoft.com/office/powerpoint/2010/main" val="365960771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Conteúdo 1"/>
          <p:cNvSpPr txBox="1">
            <a:spLocks/>
          </p:cNvSpPr>
          <p:nvPr/>
        </p:nvSpPr>
        <p:spPr>
          <a:xfrm>
            <a:off x="457199" y="1600200"/>
            <a:ext cx="10757647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/>
          </a:p>
          <a:p>
            <a:endParaRPr lang="pt-BR"/>
          </a:p>
          <a:p>
            <a:endParaRPr lang="pt-BR"/>
          </a:p>
          <a:p>
            <a:pPr marL="0" indent="0">
              <a:buFont typeface="Arial"/>
              <a:buNone/>
            </a:pPr>
            <a:endParaRPr lang="pt-BR" dirty="0"/>
          </a:p>
        </p:txBody>
      </p:sp>
      <p:sp>
        <p:nvSpPr>
          <p:cNvPr id="8" name="Título 6"/>
          <p:cNvSpPr txBox="1">
            <a:spLocks/>
          </p:cNvSpPr>
          <p:nvPr/>
        </p:nvSpPr>
        <p:spPr>
          <a:xfrm>
            <a:off x="599624" y="398610"/>
            <a:ext cx="8229600" cy="114300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b="1" dirty="0" err="1">
                <a:solidFill>
                  <a:srgbClr val="0E4582"/>
                </a:solidFill>
              </a:rPr>
              <a:t>WebAPI</a:t>
            </a:r>
            <a:endParaRPr lang="pt-BR" b="1" dirty="0">
              <a:solidFill>
                <a:srgbClr val="0E4582"/>
              </a:solidFill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247475" y="1178257"/>
            <a:ext cx="11545596" cy="47397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t-BR" sz="3600" b="1" dirty="0" err="1">
                <a:solidFill>
                  <a:schemeClr val="bg1"/>
                </a:solidFill>
              </a:rPr>
              <a:t>Content</a:t>
            </a:r>
            <a:r>
              <a:rPr lang="pt-BR" sz="3600" b="1" dirty="0">
                <a:solidFill>
                  <a:schemeClr val="bg1"/>
                </a:solidFill>
              </a:rPr>
              <a:t> </a:t>
            </a:r>
            <a:r>
              <a:rPr lang="pt-BR" sz="3600" b="1" dirty="0" err="1">
                <a:solidFill>
                  <a:schemeClr val="bg1"/>
                </a:solidFill>
              </a:rPr>
              <a:t>Negotiation</a:t>
            </a:r>
            <a:r>
              <a:rPr lang="pt-BR" sz="3600" b="1" dirty="0">
                <a:solidFill>
                  <a:schemeClr val="bg1"/>
                </a:solidFill>
              </a:rPr>
              <a:t> – Recurso nativo da especificação HTTP </a:t>
            </a:r>
          </a:p>
          <a:p>
            <a:pPr marL="1485900" lvl="2" indent="-571500">
              <a:buFont typeface="Courier New" panose="02070309020205020404" pitchFamily="49" charset="0"/>
              <a:buChar char="o"/>
            </a:pPr>
            <a:r>
              <a:rPr lang="pt-BR" sz="2800" dirty="0">
                <a:solidFill>
                  <a:schemeClr val="bg1"/>
                </a:solidFill>
              </a:rPr>
              <a:t>O Cliente define no header requisição o media-</a:t>
            </a:r>
            <a:r>
              <a:rPr lang="pt-BR" sz="2800" dirty="0" err="1">
                <a:solidFill>
                  <a:schemeClr val="bg1"/>
                </a:solidFill>
              </a:rPr>
              <a:t>type</a:t>
            </a:r>
            <a:r>
              <a:rPr lang="pt-BR" sz="2800" dirty="0">
                <a:solidFill>
                  <a:schemeClr val="bg1"/>
                </a:solidFill>
              </a:rPr>
              <a:t> do recurso que deseja obter</a:t>
            </a:r>
          </a:p>
          <a:p>
            <a:pPr marL="800100" lvl="1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pt-BR" sz="3600" b="1" dirty="0">
                <a:solidFill>
                  <a:schemeClr val="bg1"/>
                </a:solidFill>
              </a:rPr>
              <a:t>Analisando os </a:t>
            </a:r>
            <a:r>
              <a:rPr lang="pt-BR" sz="3600" b="1" dirty="0" err="1">
                <a:solidFill>
                  <a:schemeClr val="bg1"/>
                </a:solidFill>
              </a:rPr>
              <a:t>GlobalConfiguration.Configuration.Formatters</a:t>
            </a:r>
            <a:endParaRPr lang="pt-BR" sz="3600" b="1" dirty="0">
              <a:solidFill>
                <a:schemeClr val="bg1"/>
              </a:solidFill>
            </a:endParaRPr>
          </a:p>
          <a:p>
            <a:pPr marL="800100" lvl="1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pt-BR" sz="3600" b="1" dirty="0">
                <a:solidFill>
                  <a:schemeClr val="bg1"/>
                </a:solidFill>
              </a:rPr>
              <a:t>Alterar o media-</a:t>
            </a:r>
            <a:r>
              <a:rPr lang="pt-BR" sz="3600" b="1" dirty="0" err="1">
                <a:solidFill>
                  <a:schemeClr val="bg1"/>
                </a:solidFill>
              </a:rPr>
              <a:t>type</a:t>
            </a:r>
            <a:r>
              <a:rPr lang="pt-BR" sz="3600" b="1" dirty="0">
                <a:solidFill>
                  <a:schemeClr val="bg1"/>
                </a:solidFill>
              </a:rPr>
              <a:t> no Header </a:t>
            </a:r>
            <a:r>
              <a:rPr lang="pt-BR" sz="3600" b="1" dirty="0" err="1">
                <a:solidFill>
                  <a:schemeClr val="bg1"/>
                </a:solidFill>
              </a:rPr>
              <a:t>Accept</a:t>
            </a:r>
            <a:endParaRPr lang="pt-BR" sz="3600" b="1" dirty="0">
              <a:solidFill>
                <a:schemeClr val="bg1"/>
              </a:solidFill>
            </a:endParaRPr>
          </a:p>
          <a:p>
            <a:pPr marL="800100" lvl="1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pt-BR" sz="3600" b="1" dirty="0">
                <a:solidFill>
                  <a:schemeClr val="bg1"/>
                </a:solidFill>
              </a:rPr>
              <a:t>Demo: </a:t>
            </a:r>
            <a:r>
              <a:rPr lang="pt-BR" sz="3600" b="1" dirty="0" err="1">
                <a:solidFill>
                  <a:schemeClr val="bg1"/>
                </a:solidFill>
              </a:rPr>
              <a:t>Client</a:t>
            </a:r>
            <a:r>
              <a:rPr lang="pt-BR" sz="3600" b="1" dirty="0">
                <a:solidFill>
                  <a:schemeClr val="bg1"/>
                </a:solidFill>
              </a:rPr>
              <a:t> XML</a:t>
            </a:r>
            <a:endParaRPr lang="pt-BR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14731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Conteúdo 1"/>
          <p:cNvSpPr txBox="1">
            <a:spLocks/>
          </p:cNvSpPr>
          <p:nvPr/>
        </p:nvSpPr>
        <p:spPr>
          <a:xfrm>
            <a:off x="457199" y="1600200"/>
            <a:ext cx="10757647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/>
          </a:p>
          <a:p>
            <a:endParaRPr lang="pt-BR"/>
          </a:p>
          <a:p>
            <a:endParaRPr lang="pt-BR"/>
          </a:p>
          <a:p>
            <a:pPr marL="0" indent="0">
              <a:buFont typeface="Arial"/>
              <a:buNone/>
            </a:pPr>
            <a:endParaRPr lang="pt-BR" dirty="0"/>
          </a:p>
        </p:txBody>
      </p:sp>
      <p:sp>
        <p:nvSpPr>
          <p:cNvPr id="8" name="Título 6"/>
          <p:cNvSpPr txBox="1">
            <a:spLocks/>
          </p:cNvSpPr>
          <p:nvPr/>
        </p:nvSpPr>
        <p:spPr>
          <a:xfrm>
            <a:off x="779928" y="1627352"/>
            <a:ext cx="8229600" cy="114300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b="1" dirty="0" err="1">
                <a:solidFill>
                  <a:schemeClr val="bg2"/>
                </a:solidFill>
              </a:rPr>
              <a:t>WebAPI</a:t>
            </a:r>
            <a:endParaRPr lang="pt-BR" b="1" dirty="0">
              <a:solidFill>
                <a:schemeClr val="bg2"/>
              </a:solidFill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6414247" y="575821"/>
            <a:ext cx="5567083" cy="58631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2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pt-BR" sz="3000" b="1" dirty="0">
                <a:solidFill>
                  <a:schemeClr val="bg1"/>
                </a:solidFill>
              </a:rPr>
              <a:t>Tipos primitivos por padrão não são procurados no corpo da mensagem</a:t>
            </a:r>
          </a:p>
          <a:p>
            <a:pPr marL="342900" lvl="2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pt-BR" sz="3000" b="1" dirty="0">
                <a:solidFill>
                  <a:schemeClr val="bg1"/>
                </a:solidFill>
              </a:rPr>
              <a:t>Tipos complexos por padrão são procurados no corpo da mensagem</a:t>
            </a:r>
          </a:p>
          <a:p>
            <a:pPr marL="342900" lvl="2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pt-BR" sz="3000" b="1" dirty="0">
                <a:solidFill>
                  <a:schemeClr val="bg1"/>
                </a:solidFill>
              </a:rPr>
              <a:t>Apenas um </a:t>
            </a:r>
            <a:r>
              <a:rPr lang="pt-BR" sz="3000" b="1" dirty="0" err="1">
                <a:solidFill>
                  <a:schemeClr val="bg1"/>
                </a:solidFill>
              </a:rPr>
              <a:t>model</a:t>
            </a:r>
            <a:r>
              <a:rPr lang="pt-BR" sz="3000" b="1" dirty="0">
                <a:solidFill>
                  <a:schemeClr val="bg1"/>
                </a:solidFill>
              </a:rPr>
              <a:t> é permitido no corpo da mensagem</a:t>
            </a:r>
          </a:p>
          <a:p>
            <a:pPr marL="342900" lvl="2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pt-BR" sz="3000" b="1" dirty="0">
                <a:solidFill>
                  <a:schemeClr val="bg1"/>
                </a:solidFill>
              </a:rPr>
              <a:t>Atributo </a:t>
            </a:r>
            <a:r>
              <a:rPr lang="pt-BR" sz="3000" b="1" dirty="0" err="1">
                <a:solidFill>
                  <a:schemeClr val="bg1"/>
                </a:solidFill>
              </a:rPr>
              <a:t>FromBody</a:t>
            </a:r>
            <a:r>
              <a:rPr lang="pt-BR" sz="3000" b="1" dirty="0">
                <a:solidFill>
                  <a:schemeClr val="bg1"/>
                </a:solidFill>
              </a:rPr>
              <a:t> – Indica que um tipo primitivo está no corpo da mensagem</a:t>
            </a:r>
          </a:p>
        </p:txBody>
      </p:sp>
      <p:sp>
        <p:nvSpPr>
          <p:cNvPr id="2" name="CaixaDeTexto 1"/>
          <p:cNvSpPr txBox="1"/>
          <p:nvPr/>
        </p:nvSpPr>
        <p:spPr>
          <a:xfrm>
            <a:off x="779928" y="2428302"/>
            <a:ext cx="309257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pt-BR" sz="4800" b="1" dirty="0" err="1">
                <a:solidFill>
                  <a:schemeClr val="tx2"/>
                </a:solidFill>
              </a:rPr>
              <a:t>Action</a:t>
            </a:r>
            <a:endParaRPr lang="pt-BR" sz="4800" b="1" dirty="0">
              <a:solidFill>
                <a:schemeClr val="tx2"/>
              </a:solidFill>
            </a:endParaRPr>
          </a:p>
          <a:p>
            <a:pPr marL="0" lvl="1"/>
            <a:r>
              <a:rPr lang="pt-BR" sz="4800" b="1" dirty="0" err="1">
                <a:solidFill>
                  <a:schemeClr val="tx2"/>
                </a:solidFill>
              </a:rPr>
              <a:t>Parameters</a:t>
            </a:r>
            <a:endParaRPr lang="pt-BR" sz="48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543843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6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b="1" dirty="0" err="1">
                <a:solidFill>
                  <a:schemeClr val="bg2"/>
                </a:solidFill>
              </a:rPr>
              <a:t>Controllers</a:t>
            </a:r>
            <a:r>
              <a:rPr lang="pt-BR" b="1" dirty="0">
                <a:solidFill>
                  <a:schemeClr val="bg2"/>
                </a:solidFill>
              </a:rPr>
              <a:t> Assíncronos</a:t>
            </a:r>
          </a:p>
        </p:txBody>
      </p:sp>
      <p:sp>
        <p:nvSpPr>
          <p:cNvPr id="5" name="CaixaDeTexto 4"/>
          <p:cNvSpPr txBox="1"/>
          <p:nvPr/>
        </p:nvSpPr>
        <p:spPr>
          <a:xfrm>
            <a:off x="-367046" y="1727475"/>
            <a:ext cx="12039093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71600" lvl="2" indent="-4572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pt-BR" sz="3200" b="1" dirty="0"/>
              <a:t>O IIS possui um pool de </a:t>
            </a:r>
            <a:r>
              <a:rPr lang="pt-BR" sz="3200" b="1" dirty="0" err="1"/>
              <a:t>worker</a:t>
            </a:r>
            <a:r>
              <a:rPr lang="pt-BR" sz="3200" b="1" dirty="0"/>
              <a:t> threads para servir as requisições HTTP</a:t>
            </a:r>
          </a:p>
          <a:p>
            <a:pPr marL="1371600" lvl="2" indent="-4572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pt-BR" sz="3200" b="1" dirty="0"/>
              <a:t>Se a thread não for liberada, ela aguarda até que o servidor complete a resposta para devolvê-la ao cliente</a:t>
            </a:r>
          </a:p>
          <a:p>
            <a:pPr marL="1371600" lvl="2" indent="-4572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pt-BR" sz="3200" b="1" dirty="0"/>
              <a:t>Se dentro desta requisição existir uma chamada a um serviço lento, a thread do IIS ficara bloqueada por muito tempo;</a:t>
            </a:r>
          </a:p>
        </p:txBody>
      </p:sp>
      <p:sp>
        <p:nvSpPr>
          <p:cNvPr id="2" name="CaixaDeTexto 1"/>
          <p:cNvSpPr txBox="1"/>
          <p:nvPr/>
        </p:nvSpPr>
        <p:spPr>
          <a:xfrm>
            <a:off x="457200" y="940717"/>
            <a:ext cx="38826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pt-BR" sz="3200" b="1" dirty="0">
                <a:solidFill>
                  <a:srgbClr val="0E4582"/>
                </a:solidFill>
              </a:rPr>
              <a:t>Cenário do Problema:</a:t>
            </a:r>
          </a:p>
        </p:txBody>
      </p:sp>
    </p:spTree>
    <p:extLst>
      <p:ext uri="{BB962C8B-B14F-4D97-AF65-F5344CB8AC3E}">
        <p14:creationId xmlns:p14="http://schemas.microsoft.com/office/powerpoint/2010/main" val="183615732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Conteúdo 1"/>
          <p:cNvSpPr txBox="1">
            <a:spLocks/>
          </p:cNvSpPr>
          <p:nvPr/>
        </p:nvSpPr>
        <p:spPr>
          <a:xfrm>
            <a:off x="457199" y="1600200"/>
            <a:ext cx="10757647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/>
          </a:p>
          <a:p>
            <a:endParaRPr lang="pt-BR"/>
          </a:p>
          <a:p>
            <a:endParaRPr lang="pt-BR"/>
          </a:p>
          <a:p>
            <a:pPr marL="0" indent="0">
              <a:buFont typeface="Arial"/>
              <a:buNone/>
            </a:pPr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-420908" y="1643942"/>
            <a:ext cx="12173638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71600" lvl="2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3200" b="1" dirty="0" err="1">
                <a:solidFill>
                  <a:schemeClr val="bg1"/>
                </a:solidFill>
              </a:rPr>
              <a:t>Controllers</a:t>
            </a:r>
            <a:r>
              <a:rPr lang="pt-BR" sz="3200" b="1" dirty="0">
                <a:solidFill>
                  <a:schemeClr val="bg1"/>
                </a:solidFill>
              </a:rPr>
              <a:t> Assíncronos;</a:t>
            </a:r>
          </a:p>
          <a:p>
            <a:pPr marL="1371600" lvl="2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3200" b="1" dirty="0">
                <a:solidFill>
                  <a:schemeClr val="bg1"/>
                </a:solidFill>
              </a:rPr>
              <a:t>A requisição serve o cliente, chama o serviço lento e é liberada</a:t>
            </a:r>
          </a:p>
          <a:p>
            <a:pPr marL="1371600" lvl="2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3200" b="1" dirty="0">
                <a:solidFill>
                  <a:schemeClr val="bg1"/>
                </a:solidFill>
              </a:rPr>
              <a:t>Quando o serviço retorna, outra thread termina a execução devolvendo a resposta para o cliente;</a:t>
            </a:r>
          </a:p>
          <a:p>
            <a:pPr marL="1371600" lvl="2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3200" b="1" dirty="0">
                <a:solidFill>
                  <a:schemeClr val="bg1"/>
                </a:solidFill>
              </a:rPr>
              <a:t>As threads ficam disponíveis para atender outras requisições aumentando a capacidade de resposta do servidor;</a:t>
            </a:r>
          </a:p>
        </p:txBody>
      </p:sp>
      <p:sp>
        <p:nvSpPr>
          <p:cNvPr id="6" name="CaixaDeTexto 5"/>
          <p:cNvSpPr txBox="1"/>
          <p:nvPr/>
        </p:nvSpPr>
        <p:spPr>
          <a:xfrm>
            <a:off x="457200" y="940717"/>
            <a:ext cx="15127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pt-BR" sz="3200" b="1" dirty="0">
                <a:solidFill>
                  <a:srgbClr val="0E4582"/>
                </a:solidFill>
              </a:rPr>
              <a:t>Solução</a:t>
            </a:r>
          </a:p>
        </p:txBody>
      </p:sp>
      <p:sp>
        <p:nvSpPr>
          <p:cNvPr id="9" name="Título 6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b="1" dirty="0" err="1">
                <a:solidFill>
                  <a:schemeClr val="bg2"/>
                </a:solidFill>
              </a:rPr>
              <a:t>Controllers</a:t>
            </a:r>
            <a:r>
              <a:rPr lang="pt-BR" b="1" dirty="0">
                <a:solidFill>
                  <a:schemeClr val="bg2"/>
                </a:solidFill>
              </a:rPr>
              <a:t> Assíncronos</a:t>
            </a:r>
          </a:p>
        </p:txBody>
      </p:sp>
    </p:spTree>
    <p:extLst>
      <p:ext uri="{BB962C8B-B14F-4D97-AF65-F5344CB8AC3E}">
        <p14:creationId xmlns:p14="http://schemas.microsoft.com/office/powerpoint/2010/main" val="223793499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Conteúdo 1"/>
          <p:cNvSpPr txBox="1">
            <a:spLocks/>
          </p:cNvSpPr>
          <p:nvPr/>
        </p:nvSpPr>
        <p:spPr>
          <a:xfrm>
            <a:off x="457199" y="1600200"/>
            <a:ext cx="10757647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/>
          </a:p>
          <a:p>
            <a:endParaRPr lang="pt-BR"/>
          </a:p>
          <a:p>
            <a:endParaRPr lang="pt-BR"/>
          </a:p>
          <a:p>
            <a:pPr marL="0" indent="0">
              <a:buFont typeface="Arial"/>
              <a:buNone/>
            </a:pPr>
            <a:endParaRPr lang="pt-BR" dirty="0"/>
          </a:p>
        </p:txBody>
      </p:sp>
      <p:sp>
        <p:nvSpPr>
          <p:cNvPr id="8" name="Título 6"/>
          <p:cNvSpPr txBox="1">
            <a:spLocks/>
          </p:cNvSpPr>
          <p:nvPr/>
        </p:nvSpPr>
        <p:spPr>
          <a:xfrm>
            <a:off x="779928" y="271851"/>
            <a:ext cx="8229600" cy="114300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b="1" dirty="0" err="1">
                <a:solidFill>
                  <a:schemeClr val="bg2"/>
                </a:solidFill>
              </a:rPr>
              <a:t>Controllers</a:t>
            </a:r>
            <a:r>
              <a:rPr lang="pt-BR" b="1" dirty="0">
                <a:solidFill>
                  <a:schemeClr val="bg2"/>
                </a:solidFill>
              </a:rPr>
              <a:t> Assíncronos</a:t>
            </a:r>
          </a:p>
        </p:txBody>
      </p:sp>
      <p:sp>
        <p:nvSpPr>
          <p:cNvPr id="7" name="CaixaDeTexto 6"/>
          <p:cNvSpPr txBox="1"/>
          <p:nvPr/>
        </p:nvSpPr>
        <p:spPr>
          <a:xfrm>
            <a:off x="833715" y="1226807"/>
            <a:ext cx="10569391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2800" b="1" dirty="0" err="1">
                <a:solidFill>
                  <a:schemeClr val="tx2"/>
                </a:solidFill>
              </a:rPr>
              <a:t>Controllers</a:t>
            </a:r>
            <a:r>
              <a:rPr lang="pt-BR" sz="2800" b="1" dirty="0">
                <a:solidFill>
                  <a:schemeClr val="tx2"/>
                </a:solidFill>
              </a:rPr>
              <a:t> assíncronos foram incluídos no MVC 3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chemeClr val="tx2"/>
                </a:solidFill>
              </a:rPr>
              <a:t>A partir do MVC 4 mudou-se a forma de </a:t>
            </a:r>
            <a:r>
              <a:rPr lang="pt-BR" sz="2800" b="1" dirty="0" err="1">
                <a:solidFill>
                  <a:schemeClr val="tx2"/>
                </a:solidFill>
              </a:rPr>
              <a:t>imlpementar</a:t>
            </a:r>
            <a:endParaRPr lang="pt-BR" sz="2800" b="1" dirty="0">
              <a:solidFill>
                <a:schemeClr val="tx2"/>
              </a:solidFill>
            </a:endParaRP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chemeClr val="tx2"/>
                </a:solidFill>
              </a:rPr>
              <a:t>TPL – </a:t>
            </a:r>
            <a:r>
              <a:rPr lang="pt-BR" sz="2800" b="1" dirty="0" err="1">
                <a:solidFill>
                  <a:schemeClr val="tx2"/>
                </a:solidFill>
              </a:rPr>
              <a:t>Task</a:t>
            </a:r>
            <a:r>
              <a:rPr lang="pt-BR" sz="2800" b="1" dirty="0">
                <a:solidFill>
                  <a:schemeClr val="tx2"/>
                </a:solidFill>
              </a:rPr>
              <a:t> </a:t>
            </a:r>
            <a:r>
              <a:rPr lang="pt-BR" sz="2800" b="1" dirty="0" err="1">
                <a:solidFill>
                  <a:schemeClr val="tx2"/>
                </a:solidFill>
              </a:rPr>
              <a:t>Parallel</a:t>
            </a:r>
            <a:r>
              <a:rPr lang="pt-BR" sz="2800" b="1" dirty="0">
                <a:solidFill>
                  <a:schemeClr val="tx2"/>
                </a:solidFill>
              </a:rPr>
              <a:t> Library adicionado no framework 4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chemeClr val="tx2"/>
                </a:solidFill>
              </a:rPr>
              <a:t>Palavras reservadas </a:t>
            </a:r>
            <a:r>
              <a:rPr lang="pt-BR" sz="2800" b="1" dirty="0" err="1">
                <a:solidFill>
                  <a:schemeClr val="tx2"/>
                </a:solidFill>
              </a:rPr>
              <a:t>async</a:t>
            </a:r>
            <a:r>
              <a:rPr lang="pt-BR" sz="2800" b="1" dirty="0">
                <a:solidFill>
                  <a:schemeClr val="tx2"/>
                </a:solidFill>
              </a:rPr>
              <a:t> e </a:t>
            </a:r>
            <a:r>
              <a:rPr lang="pt-BR" sz="2800" b="1" dirty="0" err="1">
                <a:solidFill>
                  <a:schemeClr val="tx2"/>
                </a:solidFill>
              </a:rPr>
              <a:t>await</a:t>
            </a:r>
            <a:endParaRPr lang="pt-BR" sz="2800" b="1" dirty="0">
              <a:solidFill>
                <a:schemeClr val="tx2"/>
              </a:solidFill>
            </a:endParaRP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3">
                    <a:lumMod val="75000"/>
                  </a:schemeClr>
                </a:solidFill>
              </a:rPr>
              <a:t>Deixam o código mais limpo com aparência de código o síncrono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3">
                    <a:lumMod val="75000"/>
                  </a:schemeClr>
                </a:solidFill>
              </a:rPr>
              <a:t>Sem métodos de call-back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chemeClr val="tx2"/>
                </a:solidFill>
              </a:rPr>
              <a:t>Exemplo de implementação de </a:t>
            </a:r>
            <a:r>
              <a:rPr lang="pt-BR" sz="2800" b="1" dirty="0" err="1">
                <a:solidFill>
                  <a:schemeClr val="tx2"/>
                </a:solidFill>
              </a:rPr>
              <a:t>Controller</a:t>
            </a:r>
            <a:r>
              <a:rPr lang="pt-BR" sz="2800" b="1" dirty="0">
                <a:solidFill>
                  <a:schemeClr val="tx2"/>
                </a:solidFill>
              </a:rPr>
              <a:t> Assíncrono no MVC 3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chemeClr val="tx2"/>
                </a:solidFill>
              </a:rPr>
              <a:t>DEMO: </a:t>
            </a:r>
            <a:r>
              <a:rPr lang="pt-BR" sz="2800" b="1" dirty="0" err="1">
                <a:solidFill>
                  <a:schemeClr val="tx2"/>
                </a:solidFill>
              </a:rPr>
              <a:t>Refatorando</a:t>
            </a:r>
            <a:r>
              <a:rPr lang="pt-BR" sz="2800" b="1" dirty="0">
                <a:solidFill>
                  <a:schemeClr val="tx2"/>
                </a:solidFill>
              </a:rPr>
              <a:t> para a versão MVC 4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chemeClr val="tx2"/>
                </a:solidFill>
              </a:rPr>
              <a:t>DEMO: Teste Unitário de </a:t>
            </a:r>
            <a:r>
              <a:rPr lang="pt-BR" sz="2800" b="1" dirty="0" err="1">
                <a:solidFill>
                  <a:schemeClr val="tx2"/>
                </a:solidFill>
              </a:rPr>
              <a:t>controller</a:t>
            </a:r>
            <a:r>
              <a:rPr lang="pt-BR" sz="2800" b="1" dirty="0">
                <a:solidFill>
                  <a:schemeClr val="tx2"/>
                </a:solidFill>
              </a:rPr>
              <a:t> assíncrono</a:t>
            </a:r>
          </a:p>
        </p:txBody>
      </p:sp>
    </p:spTree>
    <p:extLst>
      <p:ext uri="{BB962C8B-B14F-4D97-AF65-F5344CB8AC3E}">
        <p14:creationId xmlns:p14="http://schemas.microsoft.com/office/powerpoint/2010/main" val="26377552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1B5A389-EBB1-2449-851C-27AF91F4E8E6}" type="datetime1">
              <a:rPr lang="en-US" smtClean="0"/>
              <a:t>8/1/2019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F4A2847-875C-2443-A47C-A1072635091D}" type="slidenum">
              <a:rPr lang="en-US" smtClean="0"/>
              <a:pPr>
                <a:defRPr/>
              </a:pPr>
              <a:t>78</a:t>
            </a:fld>
            <a:endParaRPr lang="en-US"/>
          </a:p>
        </p:txBody>
      </p:sp>
      <p:sp>
        <p:nvSpPr>
          <p:cNvPr id="9" name="Título 6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b="1" dirty="0">
                <a:solidFill>
                  <a:srgbClr val="0E4582"/>
                </a:solidFill>
              </a:rPr>
              <a:t>Recursos Mobile</a:t>
            </a:r>
          </a:p>
        </p:txBody>
      </p:sp>
      <p:sp>
        <p:nvSpPr>
          <p:cNvPr id="8" name="CaixaDeTexto 7"/>
          <p:cNvSpPr txBox="1"/>
          <p:nvPr/>
        </p:nvSpPr>
        <p:spPr>
          <a:xfrm>
            <a:off x="985233" y="1830125"/>
            <a:ext cx="11053482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3600" b="1"/>
              <a:t>Mobile </a:t>
            </a:r>
            <a:r>
              <a:rPr lang="pt-BR" sz="3600" b="1" dirty="0" err="1"/>
              <a:t>Views</a:t>
            </a:r>
            <a:endParaRPr lang="pt-BR" sz="3600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3200" dirty="0" err="1"/>
              <a:t>Views</a:t>
            </a:r>
            <a:r>
              <a:rPr lang="pt-BR" sz="3200" dirty="0"/>
              <a:t> específicas para dispositivos móveis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pt-BR" sz="3600" b="1" dirty="0"/>
              <a:t>Browser </a:t>
            </a:r>
            <a:r>
              <a:rPr lang="pt-BR" sz="3600" b="1" dirty="0" err="1"/>
              <a:t>overrinding</a:t>
            </a:r>
            <a:endParaRPr lang="pt-BR" sz="3600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3200" dirty="0"/>
              <a:t>Permite controlar qual </a:t>
            </a:r>
            <a:r>
              <a:rPr lang="pt-BR" sz="3200" dirty="0" err="1"/>
              <a:t>view</a:t>
            </a:r>
            <a:r>
              <a:rPr lang="pt-BR" sz="3200" dirty="0"/>
              <a:t> o usuário irá receber independente do browser que ele esta utilizando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88140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ABE0E1F-968A-604B-98C6-F8C3389FE369}" type="datetime1">
              <a:rPr lang="en-US" smtClean="0"/>
              <a:t>8/1/2019</a:t>
            </a:fld>
            <a:endParaRPr lang="en-US" dirty="0"/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F4A2847-875C-2443-A47C-A1072635091D}" type="slidenum">
              <a:rPr lang="en-US" smtClean="0"/>
              <a:pPr>
                <a:defRPr/>
              </a:pPr>
              <a:t>79</a:t>
            </a:fld>
            <a:endParaRPr lang="en-US"/>
          </a:p>
        </p:txBody>
      </p:sp>
      <p:sp>
        <p:nvSpPr>
          <p:cNvPr id="4" name="Título 6"/>
          <p:cNvSpPr txBox="1">
            <a:spLocks/>
          </p:cNvSpPr>
          <p:nvPr/>
        </p:nvSpPr>
        <p:spPr>
          <a:xfrm>
            <a:off x="389965" y="274638"/>
            <a:ext cx="8229600" cy="114300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b="1" dirty="0">
                <a:solidFill>
                  <a:schemeClr val="bg1"/>
                </a:solidFill>
              </a:rPr>
              <a:t>Asp.net MVC 5 </a:t>
            </a:r>
            <a:r>
              <a:rPr lang="pt-BR" b="1" dirty="0" err="1">
                <a:solidFill>
                  <a:schemeClr val="bg1"/>
                </a:solidFill>
              </a:rPr>
              <a:t>Features</a:t>
            </a:r>
            <a:endParaRPr lang="pt-BR" b="1" dirty="0">
              <a:solidFill>
                <a:schemeClr val="bg1"/>
              </a:solidFill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6611189" y="1932486"/>
            <a:ext cx="517441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4800" b="1" dirty="0" err="1">
                <a:solidFill>
                  <a:srgbClr val="FF7900"/>
                </a:solidFill>
              </a:rPr>
              <a:t>Owin</a:t>
            </a:r>
            <a:r>
              <a:rPr lang="pt-BR" sz="4800" b="1" dirty="0">
                <a:solidFill>
                  <a:srgbClr val="FF7900"/>
                </a:solidFill>
              </a:rPr>
              <a:t> e </a:t>
            </a:r>
            <a:r>
              <a:rPr lang="pt-BR" sz="4800" b="1" dirty="0" err="1">
                <a:solidFill>
                  <a:srgbClr val="FF7900"/>
                </a:solidFill>
              </a:rPr>
              <a:t>Katana</a:t>
            </a:r>
            <a:endParaRPr lang="pt-BR" sz="4800" b="1" dirty="0">
              <a:solidFill>
                <a:srgbClr val="FF79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4800" b="1" dirty="0">
                <a:solidFill>
                  <a:srgbClr val="FF7900"/>
                </a:solidFill>
              </a:rPr>
              <a:t>Asp.net </a:t>
            </a:r>
            <a:r>
              <a:rPr lang="pt-BR" sz="4800" b="1" dirty="0" err="1">
                <a:solidFill>
                  <a:srgbClr val="FF7900"/>
                </a:solidFill>
              </a:rPr>
              <a:t>Identity</a:t>
            </a:r>
            <a:endParaRPr lang="pt-BR" sz="4800" b="1" dirty="0">
              <a:solidFill>
                <a:srgbClr val="FF79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4800" b="1" dirty="0" err="1">
                <a:solidFill>
                  <a:srgbClr val="FF7900"/>
                </a:solidFill>
              </a:rPr>
              <a:t>WebAPI</a:t>
            </a:r>
            <a:r>
              <a:rPr lang="pt-BR" sz="4800" b="1" dirty="0">
                <a:solidFill>
                  <a:srgbClr val="FF7900"/>
                </a:solidFill>
              </a:rPr>
              <a:t> 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4800" b="1" dirty="0" err="1">
                <a:solidFill>
                  <a:srgbClr val="FF7900"/>
                </a:solidFill>
              </a:rPr>
              <a:t>SignalR</a:t>
            </a:r>
            <a:endParaRPr lang="pt-BR" sz="4800" b="1" dirty="0">
              <a:solidFill>
                <a:srgbClr val="FF7900"/>
              </a:solidFill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457200" y="1563154"/>
            <a:ext cx="527124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4000" b="1" dirty="0">
                <a:solidFill>
                  <a:schemeClr val="tx2"/>
                </a:solidFill>
              </a:rPr>
              <a:t>Permite </a:t>
            </a:r>
            <a:r>
              <a:rPr lang="pt-BR" sz="4000" b="1" dirty="0" err="1">
                <a:solidFill>
                  <a:schemeClr val="tx2"/>
                </a:solidFill>
              </a:rPr>
              <a:t>WebForms</a:t>
            </a:r>
            <a:r>
              <a:rPr lang="pt-BR" sz="4000" b="1" dirty="0">
                <a:solidFill>
                  <a:schemeClr val="tx2"/>
                </a:solidFill>
              </a:rPr>
              <a:t>, </a:t>
            </a:r>
            <a:br>
              <a:rPr lang="pt-BR" sz="4000" b="1" dirty="0">
                <a:solidFill>
                  <a:schemeClr val="tx2"/>
                </a:solidFill>
              </a:rPr>
            </a:br>
            <a:r>
              <a:rPr lang="pt-BR" sz="4000" b="1" dirty="0">
                <a:solidFill>
                  <a:schemeClr val="tx2"/>
                </a:solidFill>
              </a:rPr>
              <a:t>MVC e </a:t>
            </a:r>
            <a:r>
              <a:rPr lang="pt-BR" sz="4000" b="1" dirty="0" err="1">
                <a:solidFill>
                  <a:schemeClr val="tx2"/>
                </a:solidFill>
              </a:rPr>
              <a:t>WebAPI</a:t>
            </a:r>
            <a:r>
              <a:rPr lang="pt-BR" sz="4000" b="1" dirty="0">
                <a:solidFill>
                  <a:schemeClr val="tx2"/>
                </a:solidFill>
              </a:rPr>
              <a:t> dentro </a:t>
            </a:r>
            <a:br>
              <a:rPr lang="pt-BR" sz="4000" b="1" dirty="0">
                <a:solidFill>
                  <a:schemeClr val="tx2"/>
                </a:solidFill>
              </a:rPr>
            </a:br>
            <a:r>
              <a:rPr lang="pt-BR" sz="4000" b="1" dirty="0">
                <a:solidFill>
                  <a:schemeClr val="tx2"/>
                </a:solidFill>
              </a:rPr>
              <a:t>do mesmo projeto.</a:t>
            </a:r>
          </a:p>
          <a:p>
            <a:endParaRPr lang="pt-BR" sz="4000" b="1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4000" b="1" dirty="0">
                <a:solidFill>
                  <a:schemeClr val="tx2"/>
                </a:solidFill>
              </a:rPr>
              <a:t>Framework 4.5 ou superior</a:t>
            </a:r>
          </a:p>
        </p:txBody>
      </p:sp>
    </p:spTree>
    <p:extLst>
      <p:ext uri="{BB962C8B-B14F-4D97-AF65-F5344CB8AC3E}">
        <p14:creationId xmlns:p14="http://schemas.microsoft.com/office/powerpoint/2010/main" val="406454412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upo 66"/>
          <p:cNvGrpSpPr/>
          <p:nvPr/>
        </p:nvGrpSpPr>
        <p:grpSpPr>
          <a:xfrm>
            <a:off x="6400548" y="1976713"/>
            <a:ext cx="3793123" cy="3356415"/>
            <a:chOff x="4477344" y="1976714"/>
            <a:chExt cx="3793123" cy="3356415"/>
          </a:xfrm>
          <a:solidFill>
            <a:schemeClr val="bg1"/>
          </a:solidFill>
        </p:grpSpPr>
        <p:sp>
          <p:nvSpPr>
            <p:cNvPr id="68" name="Forma livre 67"/>
            <p:cNvSpPr/>
            <p:nvPr/>
          </p:nvSpPr>
          <p:spPr>
            <a:xfrm>
              <a:off x="4477344" y="3852583"/>
              <a:ext cx="3793123" cy="1480546"/>
            </a:xfrm>
            <a:custGeom>
              <a:avLst/>
              <a:gdLst>
                <a:gd name="connsiteX0" fmla="*/ 0 w 4116904"/>
                <a:gd name="connsiteY0" fmla="*/ 0 h 1606925"/>
                <a:gd name="connsiteX1" fmla="*/ 4116904 w 4116904"/>
                <a:gd name="connsiteY1" fmla="*/ 0 h 1606925"/>
                <a:gd name="connsiteX2" fmla="*/ 4087569 w 4116904"/>
                <a:gd name="connsiteY2" fmla="*/ 114091 h 1606925"/>
                <a:gd name="connsiteX3" fmla="*/ 2058452 w 4116904"/>
                <a:gd name="connsiteY3" fmla="*/ 1606925 h 1606925"/>
                <a:gd name="connsiteX4" fmla="*/ 29336 w 4116904"/>
                <a:gd name="connsiteY4" fmla="*/ 114091 h 1606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16904" h="1606925">
                  <a:moveTo>
                    <a:pt x="0" y="0"/>
                  </a:moveTo>
                  <a:lnTo>
                    <a:pt x="4116904" y="0"/>
                  </a:lnTo>
                  <a:lnTo>
                    <a:pt x="4087569" y="114091"/>
                  </a:lnTo>
                  <a:cubicBezTo>
                    <a:pt x="3818566" y="978964"/>
                    <a:pt x="3011843" y="1606925"/>
                    <a:pt x="2058452" y="1606925"/>
                  </a:cubicBezTo>
                  <a:cubicBezTo>
                    <a:pt x="1105062" y="1606925"/>
                    <a:pt x="298339" y="978964"/>
                    <a:pt x="29336" y="11409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9" name="Elipse 68"/>
            <p:cNvSpPr/>
            <p:nvPr/>
          </p:nvSpPr>
          <p:spPr>
            <a:xfrm>
              <a:off x="4860978" y="1976714"/>
              <a:ext cx="1102659" cy="110265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0" name="Elipse 69"/>
            <p:cNvSpPr/>
            <p:nvPr/>
          </p:nvSpPr>
          <p:spPr>
            <a:xfrm>
              <a:off x="6784173" y="1976714"/>
              <a:ext cx="1102659" cy="110265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5" name="Title 1"/>
          <p:cNvSpPr txBox="1">
            <a:spLocks/>
          </p:cNvSpPr>
          <p:nvPr/>
        </p:nvSpPr>
        <p:spPr>
          <a:xfrm>
            <a:off x="679262" y="147103"/>
            <a:ext cx="7161410" cy="400565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kern="1200" baseline="0">
                <a:solidFill>
                  <a:srgbClr val="FC7300"/>
                </a:solidFill>
                <a:latin typeface="Calibri"/>
                <a:ea typeface="+mj-ea"/>
                <a:cs typeface="Calibri"/>
              </a:defRPr>
            </a:lvl1pPr>
          </a:lstStyle>
          <a:p>
            <a:r>
              <a:rPr lang="pt-BR" sz="4000" dirty="0" err="1">
                <a:solidFill>
                  <a:schemeClr val="bg2"/>
                </a:solidFill>
              </a:rPr>
              <a:t>Routes</a:t>
            </a:r>
            <a:endParaRPr lang="en-US" sz="4000" dirty="0">
              <a:solidFill>
                <a:schemeClr val="bg2"/>
              </a:solidFill>
            </a:endParaRPr>
          </a:p>
        </p:txBody>
      </p:sp>
      <p:sp>
        <p:nvSpPr>
          <p:cNvPr id="8" name="Subtítulo 7"/>
          <p:cNvSpPr txBox="1">
            <a:spLocks/>
          </p:cNvSpPr>
          <p:nvPr/>
        </p:nvSpPr>
        <p:spPr>
          <a:xfrm>
            <a:off x="457199" y="925249"/>
            <a:ext cx="11564471" cy="400115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0225" lvl="2" indent="-342900">
              <a:spcBef>
                <a:spcPts val="0"/>
              </a:spcBef>
              <a:spcAft>
                <a:spcPts val="1800"/>
              </a:spcAft>
            </a:pPr>
            <a:r>
              <a:rPr lang="pt-BR" b="1" dirty="0">
                <a:solidFill>
                  <a:schemeClr val="accent1">
                    <a:lumMod val="50000"/>
                  </a:schemeClr>
                </a:solidFill>
              </a:rPr>
              <a:t>Como o asp.net sabe para qual </a:t>
            </a:r>
            <a:r>
              <a:rPr lang="pt-BR" b="1" dirty="0" err="1">
                <a:solidFill>
                  <a:schemeClr val="accent1">
                    <a:lumMod val="50000"/>
                  </a:schemeClr>
                </a:solidFill>
              </a:rPr>
              <a:t>controller</a:t>
            </a:r>
            <a:r>
              <a:rPr lang="pt-BR" b="1" dirty="0">
                <a:solidFill>
                  <a:schemeClr val="accent1">
                    <a:lumMod val="50000"/>
                  </a:schemeClr>
                </a:solidFill>
              </a:rPr>
              <a:t> ele deve entregar uma requisição </a:t>
            </a:r>
            <a:r>
              <a:rPr lang="pt-BR" b="1" dirty="0" err="1">
                <a:solidFill>
                  <a:schemeClr val="accent1">
                    <a:lumMod val="50000"/>
                  </a:schemeClr>
                </a:solidFill>
              </a:rPr>
              <a:t>Http</a:t>
            </a:r>
            <a:r>
              <a:rPr lang="pt-BR" b="1" dirty="0">
                <a:solidFill>
                  <a:schemeClr val="accent1">
                    <a:lumMod val="50000"/>
                  </a:schemeClr>
                </a:solidFill>
              </a:rPr>
              <a:t>?</a:t>
            </a:r>
          </a:p>
          <a:p>
            <a:pPr marL="530225" lvl="2" indent="-342900">
              <a:spcBef>
                <a:spcPts val="0"/>
              </a:spcBef>
              <a:spcAft>
                <a:spcPts val="1800"/>
              </a:spcAft>
            </a:pPr>
            <a:r>
              <a:rPr lang="pt-BR" b="1" dirty="0">
                <a:solidFill>
                  <a:schemeClr val="accent1">
                    <a:lumMod val="50000"/>
                  </a:schemeClr>
                </a:solidFill>
              </a:rPr>
              <a:t>Mecanismo de Roteamento (</a:t>
            </a:r>
            <a:r>
              <a:rPr lang="pt-BR" b="1" dirty="0" err="1">
                <a:solidFill>
                  <a:schemeClr val="accent1">
                    <a:lumMod val="50000"/>
                  </a:schemeClr>
                </a:solidFill>
              </a:rPr>
              <a:t>Routing</a:t>
            </a:r>
            <a:r>
              <a:rPr lang="pt-BR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pt-BR" b="1" dirty="0" err="1">
                <a:solidFill>
                  <a:schemeClr val="accent1">
                    <a:lumMod val="50000"/>
                  </a:schemeClr>
                </a:solidFill>
              </a:rPr>
              <a:t>Engine</a:t>
            </a:r>
            <a:r>
              <a:rPr lang="pt-BR" b="1" dirty="0">
                <a:solidFill>
                  <a:schemeClr val="accent1">
                    <a:lumMod val="50000"/>
                  </a:schemeClr>
                </a:solidFill>
              </a:rPr>
              <a:t>) </a:t>
            </a:r>
          </a:p>
          <a:p>
            <a:pPr marL="530225" lvl="2" indent="-342900">
              <a:spcBef>
                <a:spcPts val="0"/>
              </a:spcBef>
              <a:spcAft>
                <a:spcPts val="1800"/>
              </a:spcAft>
            </a:pPr>
            <a:r>
              <a:rPr lang="pt-BR" b="1" dirty="0">
                <a:solidFill>
                  <a:schemeClr val="accent1">
                    <a:lumMod val="50000"/>
                  </a:schemeClr>
                </a:solidFill>
              </a:rPr>
              <a:t>Parte do Core do asp.net</a:t>
            </a:r>
          </a:p>
          <a:p>
            <a:pPr marL="530225" lvl="2" indent="-342900">
              <a:spcBef>
                <a:spcPts val="0"/>
              </a:spcBef>
              <a:spcAft>
                <a:spcPts val="1800"/>
              </a:spcAft>
            </a:pPr>
            <a:r>
              <a:rPr lang="pt-BR" b="1" dirty="0">
                <a:solidFill>
                  <a:schemeClr val="accent1">
                    <a:lumMod val="50000"/>
                  </a:schemeClr>
                </a:solidFill>
              </a:rPr>
              <a:t>Responsável por entregar as requisições para seus devidos </a:t>
            </a:r>
            <a:r>
              <a:rPr lang="pt-BR" b="1" dirty="0" err="1">
                <a:solidFill>
                  <a:schemeClr val="accent1">
                    <a:lumMod val="50000"/>
                  </a:schemeClr>
                </a:solidFill>
              </a:rPr>
              <a:t>controllers</a:t>
            </a:r>
            <a:endParaRPr lang="pt-BR" b="1" dirty="0">
              <a:solidFill>
                <a:schemeClr val="accent1">
                  <a:lumMod val="50000"/>
                </a:schemeClr>
              </a:solidFill>
            </a:endParaRPr>
          </a:p>
          <a:p>
            <a:pPr marL="530225" lvl="2" indent="-342900">
              <a:spcBef>
                <a:spcPts val="0"/>
              </a:spcBef>
              <a:spcAft>
                <a:spcPts val="1800"/>
              </a:spcAft>
            </a:pPr>
            <a:r>
              <a:rPr lang="pt-BR" b="1" dirty="0">
                <a:solidFill>
                  <a:schemeClr val="accent1">
                    <a:lumMod val="50000"/>
                  </a:schemeClr>
                </a:solidFill>
              </a:rPr>
              <a:t>Não está vinculado ao MVC e pode ser utilizado até mesmo no Asp.net </a:t>
            </a:r>
            <a:r>
              <a:rPr lang="pt-BR" b="1" dirty="0" err="1">
                <a:solidFill>
                  <a:schemeClr val="accent1">
                    <a:lumMod val="50000"/>
                  </a:schemeClr>
                </a:solidFill>
              </a:rPr>
              <a:t>WebForms</a:t>
            </a:r>
            <a:r>
              <a:rPr lang="pt-BR" b="1" dirty="0">
                <a:solidFill>
                  <a:schemeClr val="accent1">
                    <a:lumMod val="50000"/>
                  </a:schemeClr>
                </a:solidFill>
              </a:rPr>
              <a:t> para usar </a:t>
            </a:r>
            <a:r>
              <a:rPr lang="pt-BR" b="1" dirty="0" err="1">
                <a:solidFill>
                  <a:schemeClr val="accent1">
                    <a:lumMod val="50000"/>
                  </a:schemeClr>
                </a:solidFill>
              </a:rPr>
              <a:t>URL’s</a:t>
            </a:r>
            <a:r>
              <a:rPr lang="pt-BR" b="1" dirty="0">
                <a:solidFill>
                  <a:schemeClr val="accent1">
                    <a:lumMod val="50000"/>
                  </a:schemeClr>
                </a:solidFill>
              </a:rPr>
              <a:t> amigáveis e redirecioná-las a páginas ASPX, </a:t>
            </a:r>
            <a:r>
              <a:rPr lang="pt-BR" b="1" dirty="0" err="1">
                <a:solidFill>
                  <a:schemeClr val="accent1">
                    <a:lumMod val="50000"/>
                  </a:schemeClr>
                </a:solidFill>
              </a:rPr>
              <a:t>WebServices</a:t>
            </a:r>
            <a:r>
              <a:rPr lang="pt-BR" b="1" dirty="0">
                <a:solidFill>
                  <a:schemeClr val="accent1">
                    <a:lumMod val="50000"/>
                  </a:schemeClr>
                </a:solidFill>
              </a:rPr>
              <a:t> ou outros recursos</a:t>
            </a:r>
          </a:p>
          <a:p>
            <a:pPr marL="530225" lvl="2" indent="-342900">
              <a:spcBef>
                <a:spcPts val="0"/>
              </a:spcBef>
              <a:spcAft>
                <a:spcPts val="1800"/>
              </a:spcAft>
            </a:pPr>
            <a:r>
              <a:rPr lang="pt-BR" b="1" dirty="0">
                <a:solidFill>
                  <a:schemeClr val="accent1">
                    <a:lumMod val="50000"/>
                  </a:schemeClr>
                </a:solidFill>
              </a:rPr>
              <a:t>No MVC utilizamos a </a:t>
            </a:r>
            <a:r>
              <a:rPr lang="pt-BR" b="1" dirty="0" err="1">
                <a:solidFill>
                  <a:schemeClr val="accent1">
                    <a:lumMod val="50000"/>
                  </a:schemeClr>
                </a:solidFill>
              </a:rPr>
              <a:t>MapRoute</a:t>
            </a:r>
            <a:r>
              <a:rPr lang="pt-BR" b="1" dirty="0">
                <a:solidFill>
                  <a:schemeClr val="accent1">
                    <a:lumMod val="50000"/>
                  </a:schemeClr>
                </a:solidFill>
              </a:rPr>
              <a:t> API para definir as regras das rotas através de:</a:t>
            </a:r>
          </a:p>
          <a:p>
            <a:pPr marL="742950" lvl="2" indent="-342900"/>
            <a:endParaRPr lang="pt-BR" b="1" dirty="0">
              <a:solidFill>
                <a:schemeClr val="accent1">
                  <a:lumMod val="50000"/>
                </a:schemeClr>
              </a:solidFill>
            </a:endParaRPr>
          </a:p>
          <a:p>
            <a:pPr marL="400050" lvl="2" indent="0">
              <a:buFont typeface="Arial"/>
              <a:buNone/>
            </a:pPr>
            <a:endParaRPr lang="pt-BR" b="1" dirty="0">
              <a:solidFill>
                <a:schemeClr val="accent1">
                  <a:lumMod val="50000"/>
                </a:schemeClr>
              </a:solidFill>
            </a:endParaRPr>
          </a:p>
          <a:p>
            <a:pPr marL="742950" lvl="2" indent="-342900"/>
            <a:endParaRPr lang="pt-BR" b="1" dirty="0">
              <a:solidFill>
                <a:schemeClr val="accent1">
                  <a:lumMod val="50000"/>
                </a:schemeClr>
              </a:solidFill>
            </a:endParaRPr>
          </a:p>
          <a:p>
            <a:pPr marL="742950" lvl="2" indent="-342900"/>
            <a:endParaRPr lang="pt-BR" b="1" dirty="0">
              <a:solidFill>
                <a:schemeClr val="accent1">
                  <a:lumMod val="50000"/>
                </a:schemeClr>
              </a:solidFill>
            </a:endParaRPr>
          </a:p>
          <a:p>
            <a:pPr marL="342900" lvl="1" indent="-342900">
              <a:buFont typeface="Arial" pitchFamily="34" charset="0"/>
              <a:buChar char="•"/>
            </a:pPr>
            <a:endParaRPr lang="pt-BR" b="1" dirty="0">
              <a:solidFill>
                <a:schemeClr val="accent1">
                  <a:lumMod val="50000"/>
                </a:schemeClr>
              </a:solidFill>
            </a:endParaRPr>
          </a:p>
          <a:p>
            <a:pPr marL="342900" lvl="1" indent="-342900">
              <a:buFont typeface="Arial" pitchFamily="34" charset="0"/>
              <a:buChar char="•"/>
            </a:pPr>
            <a:endParaRPr lang="pt-BR" b="1" dirty="0">
              <a:solidFill>
                <a:schemeClr val="accent1">
                  <a:lumMod val="50000"/>
                </a:schemeClr>
              </a:solidFill>
            </a:endParaRPr>
          </a:p>
          <a:p>
            <a:endParaRPr lang="pt-BR" sz="3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grpSp>
        <p:nvGrpSpPr>
          <p:cNvPr id="4" name="Grupo 3"/>
          <p:cNvGrpSpPr/>
          <p:nvPr/>
        </p:nvGrpSpPr>
        <p:grpSpPr>
          <a:xfrm>
            <a:off x="1963270" y="5280997"/>
            <a:ext cx="7921120" cy="537883"/>
            <a:chOff x="2017058" y="5065845"/>
            <a:chExt cx="7921120" cy="537883"/>
          </a:xfrm>
        </p:grpSpPr>
        <p:sp>
          <p:nvSpPr>
            <p:cNvPr id="2" name="Retângulo de cantos arredondados 1"/>
            <p:cNvSpPr/>
            <p:nvPr/>
          </p:nvSpPr>
          <p:spPr>
            <a:xfrm>
              <a:off x="2017058" y="5065845"/>
              <a:ext cx="2178425" cy="537883"/>
            </a:xfrm>
            <a:prstGeom prst="roundRect">
              <a:avLst>
                <a:gd name="adj" fmla="val 44167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lvl="1" indent="-342900" algn="ctr"/>
              <a:r>
                <a:rPr lang="pt-BR" dirty="0">
                  <a:solidFill>
                    <a:schemeClr val="accent1">
                      <a:lumMod val="50000"/>
                    </a:schemeClr>
                  </a:solidFill>
                </a:rPr>
                <a:t>Nome Amigável</a:t>
              </a:r>
            </a:p>
          </p:txBody>
        </p:sp>
        <p:sp>
          <p:nvSpPr>
            <p:cNvPr id="10" name="Retângulo de cantos arredondados 9"/>
            <p:cNvSpPr/>
            <p:nvPr/>
          </p:nvSpPr>
          <p:spPr>
            <a:xfrm>
              <a:off x="4888406" y="5065845"/>
              <a:ext cx="2178425" cy="537883"/>
            </a:xfrm>
            <a:prstGeom prst="roundRect">
              <a:avLst>
                <a:gd name="adj" fmla="val 44167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-514350" algn="ctr"/>
              <a:r>
                <a:rPr lang="pt-BR" dirty="0">
                  <a:solidFill>
                    <a:schemeClr val="accent1">
                      <a:lumMod val="50000"/>
                    </a:schemeClr>
                  </a:solidFill>
                </a:rPr>
                <a:t>Padrão</a:t>
              </a:r>
            </a:p>
          </p:txBody>
        </p:sp>
        <p:sp>
          <p:nvSpPr>
            <p:cNvPr id="11" name="Retângulo de cantos arredondados 10"/>
            <p:cNvSpPr/>
            <p:nvPr/>
          </p:nvSpPr>
          <p:spPr>
            <a:xfrm>
              <a:off x="7759753" y="5065845"/>
              <a:ext cx="2178425" cy="537883"/>
            </a:xfrm>
            <a:prstGeom prst="roundRect">
              <a:avLst>
                <a:gd name="adj" fmla="val 44167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-514350" algn="ctr"/>
              <a:r>
                <a:rPr lang="pt-BR" dirty="0">
                  <a:solidFill>
                    <a:schemeClr val="accent1">
                      <a:lumMod val="50000"/>
                    </a:schemeClr>
                  </a:solidFill>
                </a:rPr>
                <a:t>Parâmetros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1430379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Conteúdo 1"/>
          <p:cNvSpPr txBox="1">
            <a:spLocks/>
          </p:cNvSpPr>
          <p:nvPr/>
        </p:nvSpPr>
        <p:spPr>
          <a:xfrm>
            <a:off x="457199" y="1600200"/>
            <a:ext cx="10757647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/>
          </a:p>
          <a:p>
            <a:endParaRPr lang="pt-BR"/>
          </a:p>
          <a:p>
            <a:endParaRPr lang="pt-BR"/>
          </a:p>
          <a:p>
            <a:pPr marL="0" indent="0">
              <a:buFont typeface="Arial"/>
              <a:buNone/>
            </a:pPr>
            <a:endParaRPr lang="pt-BR" dirty="0"/>
          </a:p>
        </p:txBody>
      </p:sp>
      <p:sp>
        <p:nvSpPr>
          <p:cNvPr id="8" name="Título 6"/>
          <p:cNvSpPr txBox="1">
            <a:spLocks/>
          </p:cNvSpPr>
          <p:nvPr/>
        </p:nvSpPr>
        <p:spPr>
          <a:xfrm>
            <a:off x="779928" y="271851"/>
            <a:ext cx="8229600" cy="114300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b="1" dirty="0">
                <a:solidFill>
                  <a:schemeClr val="bg2"/>
                </a:solidFill>
              </a:rPr>
              <a:t>OWIN e </a:t>
            </a:r>
            <a:r>
              <a:rPr lang="pt-BR" b="1" dirty="0" err="1">
                <a:solidFill>
                  <a:schemeClr val="bg2"/>
                </a:solidFill>
              </a:rPr>
              <a:t>Kanata</a:t>
            </a:r>
            <a:endParaRPr lang="pt-BR" b="1" dirty="0">
              <a:solidFill>
                <a:schemeClr val="bg2"/>
              </a:solidFill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457199" y="1294042"/>
            <a:ext cx="1106693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pt-BR" sz="3200" b="1" dirty="0" err="1">
                <a:solidFill>
                  <a:schemeClr val="bg1"/>
                </a:solidFill>
              </a:rPr>
              <a:t>Katana</a:t>
            </a:r>
            <a:r>
              <a:rPr lang="pt-BR" sz="3200" b="1" dirty="0">
                <a:solidFill>
                  <a:schemeClr val="bg1"/>
                </a:solidFill>
              </a:rPr>
              <a:t> é um framework web baseado na especificação OWIN</a:t>
            </a:r>
          </a:p>
          <a:p>
            <a:pPr lvl="1"/>
            <a:r>
              <a:rPr lang="pt-BR" sz="3200" b="1" dirty="0">
                <a:solidFill>
                  <a:schemeClr val="bg1"/>
                </a:solidFill>
              </a:rPr>
              <a:t>Interage com a infraestrutura do web server ouvindo por requisições HTTP em um socket.</a:t>
            </a:r>
          </a:p>
          <a:p>
            <a:pPr lvl="1"/>
            <a:endParaRPr lang="pt-BR" sz="3200" b="1" dirty="0">
              <a:solidFill>
                <a:schemeClr val="bg1"/>
              </a:solidFill>
            </a:endParaRPr>
          </a:p>
          <a:p>
            <a:pPr lvl="1"/>
            <a:r>
              <a:rPr lang="pt-BR" sz="3200" b="1" dirty="0">
                <a:solidFill>
                  <a:schemeClr val="bg1"/>
                </a:solidFill>
              </a:rPr>
              <a:t>Até este momento, todos os frameworks asp.net incluindo MVC foram construídos sobre o IIS que provê </a:t>
            </a:r>
            <a:r>
              <a:rPr lang="pt-BR" sz="3200" b="1" dirty="0" err="1">
                <a:solidFill>
                  <a:schemeClr val="bg1"/>
                </a:solidFill>
              </a:rPr>
              <a:t>hosting</a:t>
            </a:r>
            <a:r>
              <a:rPr lang="pt-BR" sz="3200" b="1" dirty="0">
                <a:solidFill>
                  <a:schemeClr val="bg1"/>
                </a:solidFill>
              </a:rPr>
              <a:t> e infraestrutura de cache, autenticação, compressão, encriptação, log, trace, e monitoramento de acordo com a seguinte arquitetura:</a:t>
            </a:r>
          </a:p>
        </p:txBody>
      </p:sp>
    </p:spTree>
    <p:extLst>
      <p:ext uri="{BB962C8B-B14F-4D97-AF65-F5344CB8AC3E}">
        <p14:creationId xmlns:p14="http://schemas.microsoft.com/office/powerpoint/2010/main" val="394038753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6"/>
          <p:cNvSpPr txBox="1">
            <a:spLocks/>
          </p:cNvSpPr>
          <p:nvPr/>
        </p:nvSpPr>
        <p:spPr>
          <a:xfrm>
            <a:off x="779928" y="271851"/>
            <a:ext cx="8229600" cy="114300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b="1" dirty="0">
                <a:solidFill>
                  <a:schemeClr val="bg2"/>
                </a:solidFill>
              </a:rPr>
              <a:t>OWIN e </a:t>
            </a:r>
            <a:r>
              <a:rPr lang="pt-BR" b="1" dirty="0" err="1">
                <a:solidFill>
                  <a:schemeClr val="bg2"/>
                </a:solidFill>
              </a:rPr>
              <a:t>Katana</a:t>
            </a:r>
            <a:endParaRPr lang="pt-BR" b="1" dirty="0">
              <a:solidFill>
                <a:schemeClr val="bg2"/>
              </a:solidFill>
            </a:endParaRPr>
          </a:p>
        </p:txBody>
      </p:sp>
      <p:pic>
        <p:nvPicPr>
          <p:cNvPr id="1026" name="Picture 2" descr="https://nitinudasin.files.wordpress.com/2013/10/imag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204" y="1882934"/>
            <a:ext cx="4939858" cy="4158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quest Pipeline in IIS 7.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7231" y="1882935"/>
            <a:ext cx="3345493" cy="4158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CaixaDeTexto 22"/>
          <p:cNvSpPr txBox="1"/>
          <p:nvPr/>
        </p:nvSpPr>
        <p:spPr>
          <a:xfrm>
            <a:off x="325695" y="1293755"/>
            <a:ext cx="54358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algn="ctr"/>
            <a:r>
              <a:rPr lang="pt-BR" sz="2800" b="1" dirty="0">
                <a:solidFill>
                  <a:schemeClr val="tx2"/>
                </a:solidFill>
              </a:rPr>
              <a:t>IIS Modo Clássico</a:t>
            </a:r>
          </a:p>
        </p:txBody>
      </p:sp>
      <p:sp>
        <p:nvSpPr>
          <p:cNvPr id="25" name="CaixaDeTexto 24"/>
          <p:cNvSpPr txBox="1"/>
          <p:nvPr/>
        </p:nvSpPr>
        <p:spPr>
          <a:xfrm>
            <a:off x="6382069" y="1293755"/>
            <a:ext cx="54358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algn="ctr"/>
            <a:r>
              <a:rPr lang="pt-BR" sz="2800" b="1" dirty="0">
                <a:solidFill>
                  <a:schemeClr val="bg1"/>
                </a:solidFill>
              </a:rPr>
              <a:t>IIS Modo Integrado</a:t>
            </a:r>
          </a:p>
        </p:txBody>
      </p:sp>
    </p:spTree>
    <p:extLst>
      <p:ext uri="{BB962C8B-B14F-4D97-AF65-F5344CB8AC3E}">
        <p14:creationId xmlns:p14="http://schemas.microsoft.com/office/powerpoint/2010/main" val="4055821025"/>
      </p:ext>
    </p:extLst>
  </p:cSld>
  <p:clrMapOvr>
    <a:masterClrMapping/>
  </p:clrMapOvr>
  <p:transition spd="slow">
    <p:push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Conteúdo 1"/>
          <p:cNvSpPr txBox="1">
            <a:spLocks/>
          </p:cNvSpPr>
          <p:nvPr/>
        </p:nvSpPr>
        <p:spPr>
          <a:xfrm>
            <a:off x="457199" y="1600200"/>
            <a:ext cx="10757647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/>
          </a:p>
          <a:p>
            <a:endParaRPr lang="pt-BR"/>
          </a:p>
          <a:p>
            <a:endParaRPr lang="pt-BR"/>
          </a:p>
          <a:p>
            <a:pPr marL="0" indent="0">
              <a:buFont typeface="Arial"/>
              <a:buNone/>
            </a:pPr>
            <a:endParaRPr lang="pt-BR" dirty="0"/>
          </a:p>
        </p:txBody>
      </p:sp>
      <p:sp>
        <p:nvSpPr>
          <p:cNvPr id="8" name="Título 6"/>
          <p:cNvSpPr txBox="1">
            <a:spLocks/>
          </p:cNvSpPr>
          <p:nvPr/>
        </p:nvSpPr>
        <p:spPr>
          <a:xfrm>
            <a:off x="457199" y="286125"/>
            <a:ext cx="8229600" cy="114300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b="1" dirty="0">
                <a:solidFill>
                  <a:schemeClr val="bg2"/>
                </a:solidFill>
              </a:rPr>
              <a:t>OWIN e </a:t>
            </a:r>
            <a:r>
              <a:rPr lang="pt-BR" b="1" dirty="0" err="1">
                <a:solidFill>
                  <a:schemeClr val="bg2"/>
                </a:solidFill>
              </a:rPr>
              <a:t>Katana</a:t>
            </a:r>
            <a:endParaRPr lang="pt-BR" b="1" dirty="0">
              <a:solidFill>
                <a:schemeClr val="bg2"/>
              </a:solidFill>
            </a:endParaRPr>
          </a:p>
        </p:txBody>
      </p:sp>
      <p:sp>
        <p:nvSpPr>
          <p:cNvPr id="4" name="CaixaDeTexto 3"/>
          <p:cNvSpPr txBox="1"/>
          <p:nvPr/>
        </p:nvSpPr>
        <p:spPr>
          <a:xfrm>
            <a:off x="457200" y="1599100"/>
            <a:ext cx="11497236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2200" b="1" dirty="0">
                <a:solidFill>
                  <a:schemeClr val="tx2"/>
                </a:solidFill>
              </a:rPr>
              <a:t>Porém nem todos precisam de todos estes recursos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2200" b="1" dirty="0">
                <a:solidFill>
                  <a:schemeClr val="tx2"/>
                </a:solidFill>
              </a:rPr>
              <a:t>A arquitetura de aplicações web vem mudando e com o amadurecimento dos padrões do HTML5 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2200" b="1" dirty="0">
                <a:solidFill>
                  <a:schemeClr val="tx2"/>
                </a:solidFill>
              </a:rPr>
              <a:t>Vemos cada mais processamento acontecendo do lado do cliente.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2200" b="1" dirty="0">
                <a:solidFill>
                  <a:schemeClr val="tx2"/>
                </a:solidFill>
              </a:rPr>
              <a:t>Então ao invés de termos um processamento pesado no lado do servidor respondendo </a:t>
            </a:r>
            <a:r>
              <a:rPr lang="pt-BR" sz="2200" b="1" dirty="0" err="1">
                <a:solidFill>
                  <a:schemeClr val="tx2"/>
                </a:solidFill>
              </a:rPr>
              <a:t>html</a:t>
            </a:r>
            <a:r>
              <a:rPr lang="pt-BR" sz="2200" b="1" dirty="0">
                <a:solidFill>
                  <a:schemeClr val="tx2"/>
                </a:solidFill>
              </a:rPr>
              <a:t>, os servidores tem sido mais utilizados para responder requisições </a:t>
            </a:r>
            <a:r>
              <a:rPr lang="pt-BR" sz="2200" b="1" dirty="0" err="1">
                <a:solidFill>
                  <a:schemeClr val="tx2"/>
                </a:solidFill>
              </a:rPr>
              <a:t>ajax</a:t>
            </a:r>
            <a:r>
              <a:rPr lang="pt-BR" sz="2200" b="1" dirty="0">
                <a:solidFill>
                  <a:schemeClr val="tx2"/>
                </a:solidFill>
              </a:rPr>
              <a:t> assíncronas com dados puros.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2200" b="1" dirty="0">
                <a:solidFill>
                  <a:schemeClr val="tx2"/>
                </a:solidFill>
              </a:rPr>
              <a:t>Node.js apesar de não ser um </a:t>
            </a:r>
            <a:r>
              <a:rPr lang="pt-BR" sz="2200" b="1" dirty="0" err="1">
                <a:solidFill>
                  <a:schemeClr val="tx2"/>
                </a:solidFill>
              </a:rPr>
              <a:t>webserver</a:t>
            </a:r>
            <a:r>
              <a:rPr lang="pt-BR" sz="2200" b="1" dirty="0">
                <a:solidFill>
                  <a:schemeClr val="tx2"/>
                </a:solidFill>
              </a:rPr>
              <a:t>, com a adição de alguns pacotes pode se tornar um </a:t>
            </a:r>
            <a:br>
              <a:rPr lang="pt-BR" sz="2200" b="1" dirty="0">
                <a:solidFill>
                  <a:schemeClr val="tx2"/>
                </a:solidFill>
              </a:rPr>
            </a:br>
            <a:r>
              <a:rPr lang="pt-BR" sz="2200" b="1" dirty="0">
                <a:solidFill>
                  <a:schemeClr val="tx2"/>
                </a:solidFill>
              </a:rPr>
              <a:t>servidor web eficiente, ágil e facilmente escalável.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000" b="1" dirty="0">
              <a:solidFill>
                <a:schemeClr val="tx2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757679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Conteúdo 1"/>
          <p:cNvSpPr txBox="1">
            <a:spLocks/>
          </p:cNvSpPr>
          <p:nvPr/>
        </p:nvSpPr>
        <p:spPr>
          <a:xfrm>
            <a:off x="457199" y="1600200"/>
            <a:ext cx="10757647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/>
          </a:p>
          <a:p>
            <a:endParaRPr lang="pt-BR"/>
          </a:p>
          <a:p>
            <a:endParaRPr lang="pt-BR"/>
          </a:p>
          <a:p>
            <a:pPr marL="0" indent="0">
              <a:buFont typeface="Arial"/>
              <a:buNone/>
            </a:pPr>
            <a:endParaRPr lang="pt-BR" dirty="0"/>
          </a:p>
        </p:txBody>
      </p:sp>
      <p:sp>
        <p:nvSpPr>
          <p:cNvPr id="8" name="Título 6"/>
          <p:cNvSpPr txBox="1">
            <a:spLocks/>
          </p:cNvSpPr>
          <p:nvPr/>
        </p:nvSpPr>
        <p:spPr>
          <a:xfrm>
            <a:off x="425758" y="271851"/>
            <a:ext cx="8229600" cy="114300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b="1" dirty="0">
                <a:solidFill>
                  <a:schemeClr val="bg2"/>
                </a:solidFill>
              </a:rPr>
              <a:t>OWIN e </a:t>
            </a:r>
            <a:r>
              <a:rPr lang="pt-BR" b="1" dirty="0" err="1">
                <a:solidFill>
                  <a:schemeClr val="bg2"/>
                </a:solidFill>
              </a:rPr>
              <a:t>Katana</a:t>
            </a:r>
            <a:endParaRPr lang="pt-BR" b="1" dirty="0">
              <a:solidFill>
                <a:schemeClr val="bg2"/>
              </a:solidFill>
            </a:endParaRPr>
          </a:p>
        </p:txBody>
      </p:sp>
      <p:sp>
        <p:nvSpPr>
          <p:cNvPr id="4" name="CaixaDeTexto 3"/>
          <p:cNvSpPr txBox="1"/>
          <p:nvPr/>
        </p:nvSpPr>
        <p:spPr>
          <a:xfrm>
            <a:off x="457199" y="1839550"/>
            <a:ext cx="11174507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chemeClr val="tx2"/>
                </a:solidFill>
              </a:rPr>
              <a:t>O Objetivo do </a:t>
            </a:r>
            <a:r>
              <a:rPr lang="pt-BR" sz="2400" b="1" dirty="0" err="1">
                <a:solidFill>
                  <a:schemeClr val="tx2"/>
                </a:solidFill>
              </a:rPr>
              <a:t>Katana</a:t>
            </a:r>
            <a:r>
              <a:rPr lang="pt-BR" sz="2400" b="1" dirty="0">
                <a:solidFill>
                  <a:schemeClr val="tx2"/>
                </a:solidFill>
              </a:rPr>
              <a:t> é prover um componente leve que possa ser utilizado para construir aplicações web e web sites e web </a:t>
            </a:r>
            <a:r>
              <a:rPr lang="pt-BR" sz="2400" b="1" dirty="0" err="1">
                <a:solidFill>
                  <a:schemeClr val="tx2"/>
                </a:solidFill>
              </a:rPr>
              <a:t>api’s</a:t>
            </a:r>
            <a:endParaRPr lang="pt-BR" sz="2400" b="1" dirty="0">
              <a:solidFill>
                <a:schemeClr val="tx2"/>
              </a:solidFill>
            </a:endParaRP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chemeClr val="tx2"/>
                </a:solidFill>
              </a:rPr>
              <a:t>No asp.net utilizamos o </a:t>
            </a:r>
            <a:r>
              <a:rPr lang="pt-BR" sz="2400" b="1" dirty="0" err="1">
                <a:solidFill>
                  <a:schemeClr val="tx2"/>
                </a:solidFill>
              </a:rPr>
              <a:t>assembly</a:t>
            </a:r>
            <a:r>
              <a:rPr lang="pt-BR" sz="2400" b="1" dirty="0">
                <a:solidFill>
                  <a:schemeClr val="tx2"/>
                </a:solidFill>
              </a:rPr>
              <a:t> </a:t>
            </a:r>
            <a:r>
              <a:rPr lang="pt-BR" sz="2400" b="1" dirty="0" err="1">
                <a:solidFill>
                  <a:schemeClr val="tx2"/>
                </a:solidFill>
              </a:rPr>
              <a:t>system.web</a:t>
            </a:r>
            <a:r>
              <a:rPr lang="pt-BR" sz="2400" b="1" dirty="0">
                <a:solidFill>
                  <a:schemeClr val="tx2"/>
                </a:solidFill>
              </a:rPr>
              <a:t> que é o core do asp.net, é ele que prove todos os recursos de servidor como </a:t>
            </a:r>
            <a:r>
              <a:rPr lang="pt-BR" sz="2400" b="1" dirty="0" err="1">
                <a:solidFill>
                  <a:schemeClr val="tx2"/>
                </a:solidFill>
              </a:rPr>
              <a:t>caching</a:t>
            </a:r>
            <a:r>
              <a:rPr lang="pt-BR" sz="2400" b="1" dirty="0">
                <a:solidFill>
                  <a:schemeClr val="tx2"/>
                </a:solidFill>
              </a:rPr>
              <a:t>, e configuração para web sockets. 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chemeClr val="tx2"/>
                </a:solidFill>
              </a:rPr>
              <a:t>No </a:t>
            </a:r>
            <a:r>
              <a:rPr lang="pt-BR" sz="2400" b="1" dirty="0" err="1">
                <a:solidFill>
                  <a:schemeClr val="tx2"/>
                </a:solidFill>
              </a:rPr>
              <a:t>Katana</a:t>
            </a:r>
            <a:r>
              <a:rPr lang="pt-BR" sz="2400" b="1" dirty="0">
                <a:solidFill>
                  <a:schemeClr val="tx2"/>
                </a:solidFill>
              </a:rPr>
              <a:t> estes recursos foram modularizados e divididos em diversos </a:t>
            </a:r>
            <a:r>
              <a:rPr lang="pt-BR" sz="2400" b="1" dirty="0" err="1">
                <a:solidFill>
                  <a:schemeClr val="tx2"/>
                </a:solidFill>
              </a:rPr>
              <a:t>assemblies</a:t>
            </a:r>
            <a:r>
              <a:rPr lang="pt-BR" sz="2400" b="1" dirty="0">
                <a:solidFill>
                  <a:schemeClr val="tx2"/>
                </a:solidFill>
              </a:rPr>
              <a:t> possibilitando que o desenvolvedor adicione somente o necessário deixando o pipeline mais enxuto minimizando o tempo de resposta da requisição.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200" b="1" dirty="0">
              <a:solidFill>
                <a:schemeClr val="tx2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708811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Conteúdo 1"/>
          <p:cNvSpPr txBox="1">
            <a:spLocks/>
          </p:cNvSpPr>
          <p:nvPr/>
        </p:nvSpPr>
        <p:spPr>
          <a:xfrm>
            <a:off x="457199" y="1600200"/>
            <a:ext cx="10757647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/>
          </a:p>
          <a:p>
            <a:endParaRPr lang="pt-BR"/>
          </a:p>
          <a:p>
            <a:endParaRPr lang="pt-BR"/>
          </a:p>
          <a:p>
            <a:pPr marL="0" indent="0">
              <a:buFont typeface="Arial"/>
              <a:buNone/>
            </a:pPr>
            <a:endParaRPr lang="pt-BR" dirty="0"/>
          </a:p>
        </p:txBody>
      </p:sp>
      <p:sp>
        <p:nvSpPr>
          <p:cNvPr id="8" name="Título 6"/>
          <p:cNvSpPr txBox="1">
            <a:spLocks/>
          </p:cNvSpPr>
          <p:nvPr/>
        </p:nvSpPr>
        <p:spPr>
          <a:xfrm>
            <a:off x="779928" y="271851"/>
            <a:ext cx="8229600" cy="114300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b="1" dirty="0">
                <a:solidFill>
                  <a:schemeClr val="bg2"/>
                </a:solidFill>
              </a:rPr>
              <a:t>OWIN e </a:t>
            </a:r>
            <a:r>
              <a:rPr lang="pt-BR" b="1" dirty="0" err="1">
                <a:solidFill>
                  <a:schemeClr val="bg2"/>
                </a:solidFill>
              </a:rPr>
              <a:t>Katana</a:t>
            </a:r>
            <a:endParaRPr lang="pt-BR" b="1" dirty="0">
              <a:solidFill>
                <a:schemeClr val="bg2"/>
              </a:solidFill>
            </a:endParaRPr>
          </a:p>
        </p:txBody>
      </p:sp>
      <p:sp>
        <p:nvSpPr>
          <p:cNvPr id="4" name="CaixaDeTexto 3"/>
          <p:cNvSpPr txBox="1"/>
          <p:nvPr/>
        </p:nvSpPr>
        <p:spPr>
          <a:xfrm>
            <a:off x="779928" y="2073975"/>
            <a:ext cx="10999696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2400" b="1" dirty="0" err="1">
                <a:solidFill>
                  <a:schemeClr val="tx2"/>
                </a:solidFill>
              </a:rPr>
              <a:t>Katana</a:t>
            </a:r>
            <a:r>
              <a:rPr lang="pt-BR" sz="2400" b="1" dirty="0">
                <a:solidFill>
                  <a:schemeClr val="tx2"/>
                </a:solidFill>
              </a:rPr>
              <a:t> é a implementação da Microsoft para a especificação OWIN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chemeClr val="tx2"/>
                </a:solidFill>
              </a:rPr>
              <a:t>OWIN é uma especificação aberta (Open Web Interface para </a:t>
            </a:r>
            <a:r>
              <a:rPr lang="pt-BR" sz="2400" b="1" dirty="0" err="1">
                <a:solidFill>
                  <a:schemeClr val="tx2"/>
                </a:solidFill>
              </a:rPr>
              <a:t>.net</a:t>
            </a:r>
            <a:r>
              <a:rPr lang="pt-BR" sz="2400" b="1" dirty="0">
                <a:solidFill>
                  <a:schemeClr val="tx2"/>
                </a:solidFill>
              </a:rPr>
              <a:t>)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chemeClr val="tx2"/>
                </a:solidFill>
              </a:rPr>
              <a:t>Começou com um grupo de desenvolvedores open </a:t>
            </a:r>
            <a:r>
              <a:rPr lang="pt-BR" sz="2400" b="1" dirty="0" err="1">
                <a:solidFill>
                  <a:schemeClr val="tx2"/>
                </a:solidFill>
              </a:rPr>
              <a:t>source</a:t>
            </a:r>
            <a:r>
              <a:rPr lang="pt-BR" sz="2400" b="1" dirty="0">
                <a:solidFill>
                  <a:schemeClr val="tx2"/>
                </a:solidFill>
              </a:rPr>
              <a:t> da comunidade que quiseram definir uma API para a interação entre web frameworks e web servers.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chemeClr val="tx2"/>
                </a:solidFill>
              </a:rPr>
              <a:t>A ideia era construir uma </a:t>
            </a:r>
            <a:r>
              <a:rPr lang="pt-BR" sz="2400" b="1" dirty="0" err="1">
                <a:solidFill>
                  <a:schemeClr val="tx2"/>
                </a:solidFill>
              </a:rPr>
              <a:t>api</a:t>
            </a:r>
            <a:r>
              <a:rPr lang="pt-BR" sz="2400" b="1" dirty="0">
                <a:solidFill>
                  <a:schemeClr val="tx2"/>
                </a:solidFill>
              </a:rPr>
              <a:t> simples que mantivesse os web servers e web frameworks desacoplados</a:t>
            </a:r>
          </a:p>
        </p:txBody>
      </p:sp>
    </p:spTree>
    <p:extLst>
      <p:ext uri="{BB962C8B-B14F-4D97-AF65-F5344CB8AC3E}">
        <p14:creationId xmlns:p14="http://schemas.microsoft.com/office/powerpoint/2010/main" val="74148298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Conteúdo 1"/>
          <p:cNvSpPr txBox="1">
            <a:spLocks/>
          </p:cNvSpPr>
          <p:nvPr/>
        </p:nvSpPr>
        <p:spPr>
          <a:xfrm>
            <a:off x="457199" y="1600200"/>
            <a:ext cx="10757647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/>
          </a:p>
          <a:p>
            <a:endParaRPr lang="pt-BR"/>
          </a:p>
          <a:p>
            <a:endParaRPr lang="pt-BR"/>
          </a:p>
          <a:p>
            <a:pPr marL="0" indent="0">
              <a:buFont typeface="Arial"/>
              <a:buNone/>
            </a:pPr>
            <a:endParaRPr lang="pt-BR" dirty="0"/>
          </a:p>
        </p:txBody>
      </p:sp>
      <p:sp>
        <p:nvSpPr>
          <p:cNvPr id="8" name="Título 6"/>
          <p:cNvSpPr txBox="1">
            <a:spLocks/>
          </p:cNvSpPr>
          <p:nvPr/>
        </p:nvSpPr>
        <p:spPr>
          <a:xfrm>
            <a:off x="779928" y="271851"/>
            <a:ext cx="8229600" cy="114300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b="1" dirty="0">
                <a:solidFill>
                  <a:schemeClr val="bg2"/>
                </a:solidFill>
              </a:rPr>
              <a:t>OWIN e </a:t>
            </a:r>
            <a:r>
              <a:rPr lang="pt-BR" b="1" dirty="0" err="1">
                <a:solidFill>
                  <a:schemeClr val="bg2"/>
                </a:solidFill>
              </a:rPr>
              <a:t>Katana</a:t>
            </a:r>
            <a:endParaRPr lang="pt-BR" b="1" dirty="0">
              <a:solidFill>
                <a:schemeClr val="bg2"/>
              </a:solidFill>
            </a:endParaRPr>
          </a:p>
        </p:txBody>
      </p:sp>
      <p:sp>
        <p:nvSpPr>
          <p:cNvPr id="4" name="CaixaDeTexto 3"/>
          <p:cNvSpPr txBox="1"/>
          <p:nvPr/>
        </p:nvSpPr>
        <p:spPr>
          <a:xfrm>
            <a:off x="612503" y="1975650"/>
            <a:ext cx="10999696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chemeClr val="tx2"/>
                </a:solidFill>
              </a:rPr>
              <a:t>Para que quando se construísse um framework ou componente, não fosse necessário se preocupar se</a:t>
            </a:r>
            <a:r>
              <a:rPr lang="en-US" sz="2400" b="1" dirty="0">
                <a:solidFill>
                  <a:schemeClr val="tx2"/>
                </a:solidFill>
              </a:rPr>
              <a:t> </a:t>
            </a:r>
            <a:r>
              <a:rPr lang="en-US" sz="2400" b="1" dirty="0" err="1">
                <a:solidFill>
                  <a:schemeClr val="tx2"/>
                </a:solidFill>
              </a:rPr>
              <a:t>está</a:t>
            </a:r>
            <a:r>
              <a:rPr lang="en-US" sz="2400" b="1" dirty="0">
                <a:solidFill>
                  <a:schemeClr val="tx2"/>
                </a:solidFill>
              </a:rPr>
              <a:t> </a:t>
            </a:r>
            <a:r>
              <a:rPr lang="en-US" sz="2400" b="1" dirty="0" err="1">
                <a:solidFill>
                  <a:schemeClr val="tx2"/>
                </a:solidFill>
              </a:rPr>
              <a:t>sendo</a:t>
            </a:r>
            <a:r>
              <a:rPr lang="en-US" sz="2400" b="1" dirty="0">
                <a:solidFill>
                  <a:schemeClr val="tx2"/>
                </a:solidFill>
              </a:rPr>
              <a:t> </a:t>
            </a:r>
            <a:r>
              <a:rPr lang="en-US" sz="2400" b="1" dirty="0" err="1">
                <a:solidFill>
                  <a:schemeClr val="tx2"/>
                </a:solidFill>
              </a:rPr>
              <a:t>executado</a:t>
            </a:r>
            <a:r>
              <a:rPr lang="en-US" sz="2400" b="1" dirty="0">
                <a:solidFill>
                  <a:schemeClr val="tx2"/>
                </a:solidFill>
              </a:rPr>
              <a:t> com ASP.net no IIS </a:t>
            </a:r>
            <a:r>
              <a:rPr lang="en-US" sz="2400" b="1" dirty="0" err="1">
                <a:solidFill>
                  <a:schemeClr val="tx2"/>
                </a:solidFill>
              </a:rPr>
              <a:t>ou</a:t>
            </a:r>
            <a:r>
              <a:rPr lang="en-US" sz="2400" b="1" dirty="0">
                <a:solidFill>
                  <a:schemeClr val="tx2"/>
                </a:solidFill>
              </a:rPr>
              <a:t> </a:t>
            </a:r>
            <a:r>
              <a:rPr lang="en-US" sz="2400" b="1" dirty="0" err="1">
                <a:solidFill>
                  <a:schemeClr val="tx2"/>
                </a:solidFill>
              </a:rPr>
              <a:t>em</a:t>
            </a:r>
            <a:r>
              <a:rPr lang="en-US" sz="2400" b="1" dirty="0">
                <a:solidFill>
                  <a:schemeClr val="tx2"/>
                </a:solidFill>
              </a:rPr>
              <a:t> </a:t>
            </a:r>
            <a:r>
              <a:rPr lang="en-US" sz="2400" b="1" dirty="0" err="1">
                <a:solidFill>
                  <a:schemeClr val="tx2"/>
                </a:solidFill>
              </a:rPr>
              <a:t>uma</a:t>
            </a:r>
            <a:r>
              <a:rPr lang="en-US" sz="2400" b="1" dirty="0">
                <a:solidFill>
                  <a:schemeClr val="tx2"/>
                </a:solidFill>
              </a:rPr>
              <a:t> </a:t>
            </a:r>
            <a:r>
              <a:rPr lang="en-US" sz="2400" b="1" dirty="0" err="1">
                <a:solidFill>
                  <a:schemeClr val="tx2"/>
                </a:solidFill>
              </a:rPr>
              <a:t>aplicação</a:t>
            </a:r>
            <a:r>
              <a:rPr lang="en-US" sz="2400" b="1" dirty="0">
                <a:solidFill>
                  <a:schemeClr val="tx2"/>
                </a:solidFill>
              </a:rPr>
              <a:t> desktop </a:t>
            </a:r>
            <a:r>
              <a:rPr lang="en-US" sz="2400" b="1" dirty="0" err="1">
                <a:solidFill>
                  <a:schemeClr val="tx2"/>
                </a:solidFill>
              </a:rPr>
              <a:t>customizada</a:t>
            </a:r>
            <a:r>
              <a:rPr lang="en-US" sz="2400" b="1" dirty="0">
                <a:solidFill>
                  <a:schemeClr val="tx2"/>
                </a:solidFill>
              </a:rPr>
              <a:t>.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chemeClr val="tx2"/>
                </a:solidFill>
              </a:rPr>
              <a:t>Para mais detalhes visite </a:t>
            </a:r>
            <a:r>
              <a:rPr lang="pt-BR" sz="2400" b="1" dirty="0">
                <a:solidFill>
                  <a:schemeClr val="tx2"/>
                </a:solidFill>
                <a:hlinkClick r:id="rId2"/>
              </a:rPr>
              <a:t>http://www.owin.org</a:t>
            </a:r>
            <a:endParaRPr lang="pt-BR" sz="2400" b="1" dirty="0">
              <a:solidFill>
                <a:schemeClr val="tx2"/>
              </a:solidFill>
            </a:endParaRP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chemeClr val="tx2"/>
                </a:solidFill>
              </a:rPr>
              <a:t>Por exemplo, podemos ter um componente utilizando </a:t>
            </a:r>
            <a:r>
              <a:rPr lang="pt-BR" sz="2400" b="1" dirty="0" err="1">
                <a:solidFill>
                  <a:schemeClr val="tx2"/>
                </a:solidFill>
              </a:rPr>
              <a:t>system.web</a:t>
            </a:r>
            <a:r>
              <a:rPr lang="pt-BR" sz="2400" b="1" dirty="0">
                <a:solidFill>
                  <a:schemeClr val="tx2"/>
                </a:solidFill>
              </a:rPr>
              <a:t> internamente para implementar a especificação OWIN, fazendo com que a aplicação dependa do </a:t>
            </a:r>
            <a:r>
              <a:rPr lang="pt-BR" sz="2400" b="1" dirty="0" err="1">
                <a:solidFill>
                  <a:schemeClr val="tx2"/>
                </a:solidFill>
              </a:rPr>
              <a:t>System.web</a:t>
            </a:r>
            <a:r>
              <a:rPr lang="pt-BR" sz="2400" b="1" dirty="0">
                <a:solidFill>
                  <a:schemeClr val="tx2"/>
                </a:solidFill>
              </a:rPr>
              <a:t> apenas de maneira indireta</a:t>
            </a:r>
          </a:p>
        </p:txBody>
      </p:sp>
    </p:spTree>
    <p:extLst>
      <p:ext uri="{BB962C8B-B14F-4D97-AF65-F5344CB8AC3E}">
        <p14:creationId xmlns:p14="http://schemas.microsoft.com/office/powerpoint/2010/main" val="61949402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6"/>
          <p:cNvSpPr txBox="1">
            <a:spLocks/>
          </p:cNvSpPr>
          <p:nvPr/>
        </p:nvSpPr>
        <p:spPr>
          <a:xfrm>
            <a:off x="779928" y="271851"/>
            <a:ext cx="8229600" cy="114300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b="1" dirty="0">
                <a:solidFill>
                  <a:schemeClr val="bg2"/>
                </a:solidFill>
              </a:rPr>
              <a:t>OWIN e </a:t>
            </a:r>
            <a:r>
              <a:rPr lang="pt-BR" b="1" dirty="0" err="1">
                <a:solidFill>
                  <a:schemeClr val="bg2"/>
                </a:solidFill>
              </a:rPr>
              <a:t>Katana</a:t>
            </a:r>
            <a:endParaRPr lang="pt-BR" b="1" dirty="0">
              <a:solidFill>
                <a:schemeClr val="bg2"/>
              </a:solidFill>
            </a:endParaRPr>
          </a:p>
        </p:txBody>
      </p:sp>
      <p:grpSp>
        <p:nvGrpSpPr>
          <p:cNvPr id="32" name="Grupo 31"/>
          <p:cNvGrpSpPr/>
          <p:nvPr/>
        </p:nvGrpSpPr>
        <p:grpSpPr>
          <a:xfrm>
            <a:off x="669460" y="1899189"/>
            <a:ext cx="10661624" cy="3127673"/>
            <a:chOff x="682907" y="1952977"/>
            <a:chExt cx="10661624" cy="3127673"/>
          </a:xfrm>
        </p:grpSpPr>
        <p:sp>
          <p:nvSpPr>
            <p:cNvPr id="9" name="CaixaDeTexto 8"/>
            <p:cNvSpPr txBox="1"/>
            <p:nvPr/>
          </p:nvSpPr>
          <p:spPr>
            <a:xfrm>
              <a:off x="5347188" y="3261424"/>
              <a:ext cx="1151572" cy="510778"/>
            </a:xfrm>
            <a:prstGeom prst="roundRect">
              <a:avLst/>
            </a:prstGeom>
            <a:ln w="38100">
              <a:solidFill>
                <a:schemeClr val="accent2">
                  <a:lumMod val="20000"/>
                  <a:lumOff val="80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prst="convex"/>
            </a:sp3d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pt-BR" sz="2400" b="1" dirty="0">
                  <a:solidFill>
                    <a:srgbClr val="FF7900"/>
                  </a:solidFill>
                </a:rPr>
                <a:t>OWIN</a:t>
              </a:r>
              <a:endParaRPr lang="en-US" sz="2400" b="1" dirty="0">
                <a:solidFill>
                  <a:srgbClr val="FF7900"/>
                </a:solidFill>
              </a:endParaRPr>
            </a:p>
          </p:txBody>
        </p:sp>
        <p:cxnSp>
          <p:nvCxnSpPr>
            <p:cNvPr id="4" name="Conector de seta reta 3"/>
            <p:cNvCxnSpPr>
              <a:stCxn id="10" idx="3"/>
              <a:endCxn id="9" idx="1"/>
            </p:cNvCxnSpPr>
            <p:nvPr/>
          </p:nvCxnSpPr>
          <p:spPr>
            <a:xfrm flipV="1">
              <a:off x="4394295" y="3516813"/>
              <a:ext cx="952893" cy="1"/>
            </a:xfrm>
            <a:prstGeom prst="straightConnector1">
              <a:avLst/>
            </a:prstGeom>
            <a:ln w="38100">
              <a:solidFill>
                <a:schemeClr val="accent2">
                  <a:lumMod val="20000"/>
                  <a:lumOff val="8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0" name="Grupo 29"/>
            <p:cNvGrpSpPr/>
            <p:nvPr/>
          </p:nvGrpSpPr>
          <p:grpSpPr>
            <a:xfrm>
              <a:off x="682907" y="2151937"/>
              <a:ext cx="3711388" cy="2729753"/>
              <a:chOff x="658906" y="2003612"/>
              <a:chExt cx="3711388" cy="2729753"/>
            </a:xfrm>
          </p:grpSpPr>
          <p:sp>
            <p:nvSpPr>
              <p:cNvPr id="10" name="Retângulo de cantos arredondados 9"/>
              <p:cNvSpPr/>
              <p:nvPr/>
            </p:nvSpPr>
            <p:spPr>
              <a:xfrm>
                <a:off x="658906" y="2003612"/>
                <a:ext cx="3711388" cy="2729753"/>
              </a:xfrm>
              <a:prstGeom prst="roundRect">
                <a:avLst/>
              </a:prstGeom>
              <a:solidFill>
                <a:schemeClr val="tx2">
                  <a:lumMod val="75000"/>
                </a:schemeClr>
              </a:solidFill>
              <a:ln>
                <a:noFill/>
              </a:ln>
              <a:effectLst/>
              <a:scene3d>
                <a:camera prst="orthographicFront"/>
                <a:lightRig rig="threePt" dir="t"/>
              </a:scene3d>
              <a:sp3d>
                <a:bevelT prst="convex"/>
              </a:sp3d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" name="CaixaDeTexto 1"/>
              <p:cNvSpPr txBox="1"/>
              <p:nvPr/>
            </p:nvSpPr>
            <p:spPr>
              <a:xfrm>
                <a:off x="908623" y="2934612"/>
                <a:ext cx="3461671" cy="147732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pt-BR" sz="2400" b="1" dirty="0">
                    <a:solidFill>
                      <a:schemeClr val="bg1"/>
                    </a:solidFill>
                  </a:rPr>
                  <a:t>Asp.net IIS</a:t>
                </a:r>
                <a:br>
                  <a:rPr lang="pt-BR" sz="2400" b="1" dirty="0">
                    <a:solidFill>
                      <a:schemeClr val="bg1"/>
                    </a:solidFill>
                  </a:rPr>
                </a:br>
                <a:r>
                  <a:rPr lang="pt-BR" sz="2400" b="1" dirty="0">
                    <a:solidFill>
                      <a:schemeClr val="bg1"/>
                    </a:solidFill>
                  </a:rPr>
                  <a:t>Server </a:t>
                </a:r>
                <a:r>
                  <a:rPr lang="pt-BR" sz="2400" b="1" dirty="0" err="1">
                    <a:solidFill>
                      <a:schemeClr val="bg1"/>
                    </a:solidFill>
                  </a:rPr>
                  <a:t>running</a:t>
                </a:r>
                <a:r>
                  <a:rPr lang="pt-BR" sz="2400" b="1" dirty="0">
                    <a:solidFill>
                      <a:schemeClr val="bg1"/>
                    </a:solidFill>
                  </a:rPr>
                  <a:t> </a:t>
                </a:r>
                <a:r>
                  <a:rPr lang="pt-BR" sz="2400" b="1" dirty="0" err="1">
                    <a:solidFill>
                      <a:schemeClr val="bg1"/>
                    </a:solidFill>
                  </a:rPr>
                  <a:t>on</a:t>
                </a:r>
                <a:r>
                  <a:rPr lang="pt-BR" sz="2400" b="1" dirty="0">
                    <a:solidFill>
                      <a:schemeClr val="bg1"/>
                    </a:solidFill>
                  </a:rPr>
                  <a:t> Mono</a:t>
                </a:r>
                <a:br>
                  <a:rPr lang="pt-BR" sz="2400" b="1" dirty="0">
                    <a:solidFill>
                      <a:schemeClr val="bg1"/>
                    </a:solidFill>
                  </a:rPr>
                </a:br>
                <a:r>
                  <a:rPr lang="pt-BR" sz="2400" b="1" dirty="0">
                    <a:solidFill>
                      <a:schemeClr val="bg1"/>
                    </a:solidFill>
                  </a:rPr>
                  <a:t>Self-</a:t>
                </a:r>
                <a:r>
                  <a:rPr lang="pt-BR" sz="2400" b="1" dirty="0" err="1">
                    <a:solidFill>
                      <a:schemeClr val="bg1"/>
                    </a:solidFill>
                  </a:rPr>
                  <a:t>Hosted</a:t>
                </a:r>
                <a:r>
                  <a:rPr lang="pt-BR" sz="2400" b="1" dirty="0">
                    <a:solidFill>
                      <a:schemeClr val="bg1"/>
                    </a:solidFill>
                  </a:rPr>
                  <a:t> </a:t>
                </a:r>
                <a:r>
                  <a:rPr lang="pt-BR" sz="2400" b="1" dirty="0" err="1">
                    <a:solidFill>
                      <a:schemeClr val="bg1"/>
                    </a:solidFill>
                  </a:rPr>
                  <a:t>Apps</a:t>
                </a:r>
                <a:br>
                  <a:rPr lang="pt-BR" sz="2400" dirty="0">
                    <a:solidFill>
                      <a:schemeClr val="bg1"/>
                    </a:solidFill>
                  </a:rPr>
                </a:br>
                <a:r>
                  <a:rPr lang="pt-BR" dirty="0">
                    <a:solidFill>
                      <a:schemeClr val="bg1"/>
                    </a:solidFill>
                  </a:rPr>
                  <a:t>(</a:t>
                </a:r>
                <a:r>
                  <a:rPr lang="pt-BR" dirty="0" err="1">
                    <a:solidFill>
                      <a:schemeClr val="bg1"/>
                    </a:solidFill>
                  </a:rPr>
                  <a:t>ex</a:t>
                </a:r>
                <a:r>
                  <a:rPr lang="pt-BR" dirty="0">
                    <a:solidFill>
                      <a:schemeClr val="bg1"/>
                    </a:solidFill>
                  </a:rPr>
                  <a:t>: Console </a:t>
                </a:r>
                <a:r>
                  <a:rPr lang="pt-BR" dirty="0" err="1">
                    <a:solidFill>
                      <a:schemeClr val="bg1"/>
                    </a:solidFill>
                  </a:rPr>
                  <a:t>Application</a:t>
                </a:r>
                <a:r>
                  <a:rPr lang="pt-BR" dirty="0">
                    <a:solidFill>
                      <a:schemeClr val="bg1"/>
                    </a:solidFill>
                  </a:rPr>
                  <a:t>)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1" name="Retângulo de cantos arredondados 10"/>
              <p:cNvSpPr/>
              <p:nvPr/>
            </p:nvSpPr>
            <p:spPr>
              <a:xfrm>
                <a:off x="1290918" y="2193448"/>
                <a:ext cx="2447364" cy="578223"/>
              </a:xfrm>
              <a:prstGeom prst="round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2400" b="1" dirty="0">
                    <a:solidFill>
                      <a:schemeClr val="accent6">
                        <a:lumMod val="40000"/>
                        <a:lumOff val="60000"/>
                      </a:schemeClr>
                    </a:solidFill>
                  </a:rPr>
                  <a:t>Web Server</a:t>
                </a:r>
              </a:p>
            </p:txBody>
          </p:sp>
        </p:grpSp>
        <p:cxnSp>
          <p:nvCxnSpPr>
            <p:cNvPr id="20" name="Conector de seta reta 19"/>
            <p:cNvCxnSpPr>
              <a:stCxn id="23" idx="1"/>
              <a:endCxn id="9" idx="3"/>
            </p:cNvCxnSpPr>
            <p:nvPr/>
          </p:nvCxnSpPr>
          <p:spPr>
            <a:xfrm flipH="1" flipV="1">
              <a:off x="6498760" y="3516813"/>
              <a:ext cx="1134383" cy="1"/>
            </a:xfrm>
            <a:prstGeom prst="straightConnector1">
              <a:avLst/>
            </a:prstGeom>
            <a:ln w="38100">
              <a:solidFill>
                <a:schemeClr val="accent2">
                  <a:lumMod val="20000"/>
                  <a:lumOff val="8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upo 25"/>
            <p:cNvGrpSpPr/>
            <p:nvPr/>
          </p:nvGrpSpPr>
          <p:grpSpPr>
            <a:xfrm>
              <a:off x="7633143" y="1952977"/>
              <a:ext cx="3711388" cy="3127673"/>
              <a:chOff x="4885765" y="435798"/>
              <a:chExt cx="3711388" cy="3127673"/>
            </a:xfrm>
          </p:grpSpPr>
          <p:sp>
            <p:nvSpPr>
              <p:cNvPr id="23" name="Retângulo de cantos arredondados 22"/>
              <p:cNvSpPr/>
              <p:nvPr/>
            </p:nvSpPr>
            <p:spPr>
              <a:xfrm>
                <a:off x="4885765" y="435798"/>
                <a:ext cx="3711388" cy="3127673"/>
              </a:xfrm>
              <a:prstGeom prst="roundRect">
                <a:avLst/>
              </a:prstGeom>
              <a:solidFill>
                <a:schemeClr val="tx2">
                  <a:lumMod val="75000"/>
                </a:schemeClr>
              </a:solidFill>
              <a:ln>
                <a:noFill/>
              </a:ln>
              <a:effectLst/>
              <a:scene3d>
                <a:camera prst="orthographicFront"/>
                <a:lightRig rig="threePt" dir="t"/>
              </a:scene3d>
              <a:sp3d>
                <a:bevelT prst="convex"/>
              </a:sp3d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4" name="CaixaDeTexto 23"/>
              <p:cNvSpPr txBox="1"/>
              <p:nvPr/>
            </p:nvSpPr>
            <p:spPr>
              <a:xfrm>
                <a:off x="5135483" y="1366798"/>
                <a:ext cx="3174800" cy="193899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pt-BR" sz="2400" b="1" dirty="0">
                    <a:solidFill>
                      <a:schemeClr val="bg1"/>
                    </a:solidFill>
                  </a:rPr>
                  <a:t>Asp.net MVC</a:t>
                </a:r>
                <a:br>
                  <a:rPr lang="pt-BR" sz="2400" b="1" dirty="0">
                    <a:solidFill>
                      <a:schemeClr val="bg1"/>
                    </a:solidFill>
                  </a:rPr>
                </a:br>
                <a:r>
                  <a:rPr lang="pt-BR" sz="2400" b="1" dirty="0" err="1">
                    <a:solidFill>
                      <a:schemeClr val="bg1"/>
                    </a:solidFill>
                  </a:rPr>
                  <a:t>WebAPI</a:t>
                </a:r>
                <a:endParaRPr lang="pt-BR" sz="2400" b="1" dirty="0">
                  <a:solidFill>
                    <a:schemeClr val="bg1"/>
                  </a:solidFill>
                </a:endParaRPr>
              </a:p>
              <a:p>
                <a:r>
                  <a:rPr lang="pt-BR" sz="2400" b="1" dirty="0">
                    <a:solidFill>
                      <a:schemeClr val="bg1"/>
                    </a:solidFill>
                  </a:rPr>
                  <a:t>Nancy</a:t>
                </a:r>
                <a:br>
                  <a:rPr lang="pt-BR" sz="2400" b="1" dirty="0">
                    <a:solidFill>
                      <a:schemeClr val="bg1"/>
                    </a:solidFill>
                  </a:rPr>
                </a:br>
                <a:r>
                  <a:rPr lang="pt-BR" sz="2400" b="1" dirty="0" err="1">
                    <a:solidFill>
                      <a:schemeClr val="bg1"/>
                    </a:solidFill>
                  </a:rPr>
                  <a:t>FubuMVC</a:t>
                </a:r>
                <a:br>
                  <a:rPr lang="pt-BR" sz="2400" b="1" dirty="0">
                    <a:solidFill>
                      <a:schemeClr val="bg1"/>
                    </a:solidFill>
                  </a:rPr>
                </a:br>
                <a:r>
                  <a:rPr lang="pt-BR" sz="2400" b="1" dirty="0" err="1">
                    <a:solidFill>
                      <a:schemeClr val="bg1"/>
                    </a:solidFill>
                  </a:rPr>
                  <a:t>Simple.Web</a:t>
                </a:r>
                <a:endParaRPr lang="en-US" sz="24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5" name="Retângulo de cantos arredondados 24"/>
              <p:cNvSpPr/>
              <p:nvPr/>
            </p:nvSpPr>
            <p:spPr>
              <a:xfrm>
                <a:off x="5517777" y="625634"/>
                <a:ext cx="2447364" cy="578223"/>
              </a:xfrm>
              <a:prstGeom prst="round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2400" b="1" dirty="0">
                    <a:solidFill>
                      <a:schemeClr val="accent6">
                        <a:lumMod val="40000"/>
                        <a:lumOff val="60000"/>
                      </a:schemeClr>
                    </a:solidFill>
                  </a:rPr>
                  <a:t>Web Framework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92363472"/>
      </p:ext>
    </p:extLst>
  </p:cSld>
  <p:clrMapOvr>
    <a:masterClrMapping/>
  </p:clrMapOvr>
  <p:transition spd="slow">
    <p:push/>
  </p:transition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Conteúdo 1"/>
          <p:cNvSpPr txBox="1">
            <a:spLocks/>
          </p:cNvSpPr>
          <p:nvPr/>
        </p:nvSpPr>
        <p:spPr>
          <a:xfrm>
            <a:off x="457199" y="1600200"/>
            <a:ext cx="10757647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/>
          </a:p>
          <a:p>
            <a:endParaRPr lang="pt-BR"/>
          </a:p>
          <a:p>
            <a:endParaRPr lang="pt-BR"/>
          </a:p>
          <a:p>
            <a:pPr marL="0" indent="0">
              <a:buFont typeface="Arial"/>
              <a:buNone/>
            </a:pPr>
            <a:endParaRPr lang="pt-BR" dirty="0"/>
          </a:p>
        </p:txBody>
      </p:sp>
      <p:sp>
        <p:nvSpPr>
          <p:cNvPr id="8" name="Título 6"/>
          <p:cNvSpPr txBox="1">
            <a:spLocks/>
          </p:cNvSpPr>
          <p:nvPr/>
        </p:nvSpPr>
        <p:spPr>
          <a:xfrm>
            <a:off x="779928" y="271851"/>
            <a:ext cx="8229600" cy="114300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b="1" dirty="0">
                <a:solidFill>
                  <a:schemeClr val="bg2"/>
                </a:solidFill>
              </a:rPr>
              <a:t>OWIN e </a:t>
            </a:r>
            <a:r>
              <a:rPr lang="pt-BR" b="1" dirty="0" err="1">
                <a:solidFill>
                  <a:schemeClr val="bg2"/>
                </a:solidFill>
              </a:rPr>
              <a:t>Katana</a:t>
            </a:r>
            <a:endParaRPr lang="pt-BR" b="1" dirty="0">
              <a:solidFill>
                <a:schemeClr val="bg2"/>
              </a:solidFill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779928" y="2074326"/>
            <a:ext cx="1091901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2200" b="1" dirty="0">
                <a:solidFill>
                  <a:schemeClr val="bg1"/>
                </a:solidFill>
              </a:rPr>
              <a:t>DEMO: Analisando os trechos de código </a:t>
            </a:r>
            <a:r>
              <a:rPr lang="pt-BR" sz="2200" b="1" dirty="0" err="1">
                <a:solidFill>
                  <a:schemeClr val="bg1"/>
                </a:solidFill>
              </a:rPr>
              <a:t>Katana</a:t>
            </a:r>
            <a:r>
              <a:rPr lang="pt-BR" sz="2200" b="1" dirty="0">
                <a:solidFill>
                  <a:schemeClr val="bg1"/>
                </a:solidFill>
              </a:rPr>
              <a:t> do </a:t>
            </a:r>
            <a:r>
              <a:rPr lang="pt-BR" sz="2200" b="1" dirty="0" err="1">
                <a:solidFill>
                  <a:schemeClr val="bg1"/>
                </a:solidFill>
              </a:rPr>
              <a:t>template</a:t>
            </a:r>
            <a:r>
              <a:rPr lang="pt-BR" sz="2200" b="1" dirty="0">
                <a:solidFill>
                  <a:schemeClr val="bg1"/>
                </a:solidFill>
              </a:rPr>
              <a:t> padrão (VS2015) </a:t>
            </a:r>
            <a:br>
              <a:rPr lang="pt-BR" sz="2200" b="1" dirty="0">
                <a:solidFill>
                  <a:schemeClr val="bg1"/>
                </a:solidFill>
              </a:rPr>
            </a:br>
            <a:r>
              <a:rPr lang="pt-BR" sz="2200" b="1" dirty="0">
                <a:solidFill>
                  <a:schemeClr val="bg1"/>
                </a:solidFill>
              </a:rPr>
              <a:t>e criando uma aplicação self-</a:t>
            </a:r>
            <a:r>
              <a:rPr lang="pt-BR" sz="2200" b="1" dirty="0" err="1">
                <a:solidFill>
                  <a:schemeClr val="bg1"/>
                </a:solidFill>
              </a:rPr>
              <a:t>hosted</a:t>
            </a:r>
            <a:endParaRPr lang="pt-BR" sz="2200" b="1" dirty="0">
              <a:solidFill>
                <a:schemeClr val="bg1"/>
              </a:solidFill>
            </a:endParaRP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2200" b="1" dirty="0" err="1">
                <a:solidFill>
                  <a:schemeClr val="bg1"/>
                </a:solidFill>
              </a:rPr>
              <a:t>Assemblies</a:t>
            </a:r>
            <a:r>
              <a:rPr lang="pt-BR" sz="2200" b="1" dirty="0">
                <a:solidFill>
                  <a:schemeClr val="bg1"/>
                </a:solidFill>
              </a:rPr>
              <a:t>: </a:t>
            </a:r>
            <a:r>
              <a:rPr lang="pt-BR" sz="2200" b="1" dirty="0" err="1">
                <a:solidFill>
                  <a:schemeClr val="bg1"/>
                </a:solidFill>
              </a:rPr>
              <a:t>Owin</a:t>
            </a:r>
            <a:r>
              <a:rPr lang="pt-BR" sz="2200" b="1" dirty="0">
                <a:solidFill>
                  <a:schemeClr val="bg1"/>
                </a:solidFill>
              </a:rPr>
              <a:t>, Microsoft.Owin.*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2200" b="1" dirty="0" err="1">
                <a:solidFill>
                  <a:schemeClr val="bg1"/>
                </a:solidFill>
              </a:rPr>
              <a:t>Selft-Hosted</a:t>
            </a:r>
            <a:r>
              <a:rPr lang="pt-BR" sz="2200" b="1" dirty="0">
                <a:solidFill>
                  <a:schemeClr val="bg1"/>
                </a:solidFill>
              </a:rPr>
              <a:t> </a:t>
            </a:r>
            <a:r>
              <a:rPr lang="pt-BR" sz="2200" b="1" dirty="0" err="1">
                <a:solidFill>
                  <a:schemeClr val="bg1"/>
                </a:solidFill>
              </a:rPr>
              <a:t>App</a:t>
            </a:r>
            <a:r>
              <a:rPr lang="pt-BR" sz="2200" b="1" dirty="0">
                <a:solidFill>
                  <a:schemeClr val="bg1"/>
                </a:solidFill>
              </a:rPr>
              <a:t>: </a:t>
            </a:r>
            <a:r>
              <a:rPr lang="pt-BR" sz="2200" b="1" dirty="0" err="1">
                <a:solidFill>
                  <a:schemeClr val="bg1"/>
                </a:solidFill>
              </a:rPr>
              <a:t>install-package</a:t>
            </a:r>
            <a:r>
              <a:rPr lang="pt-BR" sz="2200" b="1" dirty="0">
                <a:solidFill>
                  <a:schemeClr val="bg1"/>
                </a:solidFill>
              </a:rPr>
              <a:t> </a:t>
            </a:r>
            <a:r>
              <a:rPr lang="pt-BR" sz="2200" b="1" dirty="0" err="1">
                <a:solidFill>
                  <a:schemeClr val="bg1"/>
                </a:solidFill>
              </a:rPr>
              <a:t>Microsoft.Owin.Hosting</a:t>
            </a:r>
            <a:r>
              <a:rPr lang="pt-BR" sz="2200" b="1" dirty="0">
                <a:solidFill>
                  <a:schemeClr val="bg1"/>
                </a:solidFill>
              </a:rPr>
              <a:t>, </a:t>
            </a:r>
            <a:r>
              <a:rPr lang="pt-BR" sz="2200" b="1" dirty="0" err="1">
                <a:solidFill>
                  <a:schemeClr val="bg1"/>
                </a:solidFill>
              </a:rPr>
              <a:t>Microsoft.Owin.Host.HttpListener</a:t>
            </a:r>
            <a:endParaRPr lang="pt-BR" sz="2200" b="1" dirty="0">
              <a:solidFill>
                <a:schemeClr val="bg1"/>
              </a:solidFill>
            </a:endParaRP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2200" b="1" dirty="0" err="1">
                <a:solidFill>
                  <a:schemeClr val="bg1"/>
                </a:solidFill>
              </a:rPr>
              <a:t>IAppBuilder</a:t>
            </a:r>
            <a:r>
              <a:rPr lang="pt-BR" sz="2200" b="1" dirty="0">
                <a:solidFill>
                  <a:schemeClr val="bg1"/>
                </a:solidFill>
              </a:rPr>
              <a:t> possui </a:t>
            </a:r>
            <a:r>
              <a:rPr lang="pt-BR" sz="2200" b="1" dirty="0" err="1">
                <a:solidFill>
                  <a:schemeClr val="bg1"/>
                </a:solidFill>
              </a:rPr>
              <a:t>extension</a:t>
            </a:r>
            <a:r>
              <a:rPr lang="pt-BR" sz="2200" b="1" dirty="0">
                <a:solidFill>
                  <a:schemeClr val="bg1"/>
                </a:solidFill>
              </a:rPr>
              <a:t> </a:t>
            </a:r>
            <a:r>
              <a:rPr lang="pt-BR" sz="2200" b="1" dirty="0" err="1">
                <a:solidFill>
                  <a:schemeClr val="bg1"/>
                </a:solidFill>
              </a:rPr>
              <a:t>methods</a:t>
            </a:r>
            <a:r>
              <a:rPr lang="pt-BR" sz="2200" b="1" dirty="0">
                <a:solidFill>
                  <a:schemeClr val="bg1"/>
                </a:solidFill>
              </a:rPr>
              <a:t> que nos permitem configurar como a aplicação ira se comportar para responder as requisições e adicionar novos componentes </a:t>
            </a:r>
            <a:r>
              <a:rPr lang="pt-BR" sz="2200" b="1" dirty="0" err="1">
                <a:solidFill>
                  <a:schemeClr val="bg1"/>
                </a:solidFill>
              </a:rPr>
              <a:t>katana</a:t>
            </a:r>
            <a:r>
              <a:rPr lang="pt-BR" sz="2200" b="1" dirty="0">
                <a:solidFill>
                  <a:schemeClr val="bg1"/>
                </a:solidFill>
              </a:rPr>
              <a:t>.</a:t>
            </a:r>
          </a:p>
          <a:p>
            <a:endParaRPr lang="pt-BR" sz="2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475063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Conteúdo 1"/>
          <p:cNvSpPr txBox="1">
            <a:spLocks/>
          </p:cNvSpPr>
          <p:nvPr/>
        </p:nvSpPr>
        <p:spPr>
          <a:xfrm>
            <a:off x="457199" y="1600200"/>
            <a:ext cx="10757647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/>
          </a:p>
          <a:p>
            <a:endParaRPr lang="pt-BR"/>
          </a:p>
          <a:p>
            <a:endParaRPr lang="pt-BR"/>
          </a:p>
          <a:p>
            <a:pPr marL="0" indent="0">
              <a:buFont typeface="Arial"/>
              <a:buNone/>
            </a:pPr>
            <a:endParaRPr lang="pt-BR" dirty="0"/>
          </a:p>
        </p:txBody>
      </p:sp>
      <p:sp>
        <p:nvSpPr>
          <p:cNvPr id="8" name="Título 6"/>
          <p:cNvSpPr txBox="1">
            <a:spLocks/>
          </p:cNvSpPr>
          <p:nvPr/>
        </p:nvSpPr>
        <p:spPr>
          <a:xfrm>
            <a:off x="779928" y="271851"/>
            <a:ext cx="8229600" cy="114300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b="1" dirty="0">
                <a:solidFill>
                  <a:schemeClr val="bg2"/>
                </a:solidFill>
              </a:rPr>
              <a:t>OWIN e </a:t>
            </a:r>
            <a:r>
              <a:rPr lang="pt-BR" b="1" dirty="0" err="1">
                <a:solidFill>
                  <a:schemeClr val="bg2"/>
                </a:solidFill>
              </a:rPr>
              <a:t>Katana</a:t>
            </a:r>
            <a:endParaRPr lang="pt-BR" b="1" dirty="0">
              <a:solidFill>
                <a:schemeClr val="bg2"/>
              </a:solidFill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779928" y="2022811"/>
            <a:ext cx="10919013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pt-BR" sz="2600" b="1" dirty="0" err="1">
                <a:solidFill>
                  <a:schemeClr val="bg1"/>
                </a:solidFill>
              </a:rPr>
              <a:t>Environment</a:t>
            </a:r>
            <a:r>
              <a:rPr lang="pt-BR" sz="2600" b="1" dirty="0">
                <a:solidFill>
                  <a:schemeClr val="bg1"/>
                </a:solidFill>
              </a:rPr>
              <a:t> é um </a:t>
            </a:r>
            <a:r>
              <a:rPr lang="pt-BR" sz="2600" b="1" dirty="0" err="1">
                <a:solidFill>
                  <a:schemeClr val="bg1"/>
                </a:solidFill>
              </a:rPr>
              <a:t>dictionary</a:t>
            </a:r>
            <a:r>
              <a:rPr lang="pt-BR" sz="2600" b="1" dirty="0">
                <a:solidFill>
                  <a:schemeClr val="bg1"/>
                </a:solidFill>
              </a:rPr>
              <a:t> de </a:t>
            </a:r>
            <a:r>
              <a:rPr lang="pt-BR" sz="2600" b="1" dirty="0" err="1">
                <a:solidFill>
                  <a:schemeClr val="bg1"/>
                </a:solidFill>
              </a:rPr>
              <a:t>string</a:t>
            </a:r>
            <a:r>
              <a:rPr lang="pt-BR" sz="2600" b="1" dirty="0">
                <a:solidFill>
                  <a:schemeClr val="bg1"/>
                </a:solidFill>
              </a:rPr>
              <a:t> que possui todas as informações sobre a requisição como </a:t>
            </a:r>
            <a:r>
              <a:rPr lang="pt-BR" sz="2600" b="1" dirty="0" err="1">
                <a:solidFill>
                  <a:schemeClr val="bg1"/>
                </a:solidFill>
              </a:rPr>
              <a:t>headers</a:t>
            </a:r>
            <a:r>
              <a:rPr lang="pt-BR" sz="2600" b="1" dirty="0">
                <a:solidFill>
                  <a:schemeClr val="bg1"/>
                </a:solidFill>
              </a:rPr>
              <a:t>, cookies, o path, o </a:t>
            </a:r>
            <a:r>
              <a:rPr lang="pt-BR" sz="2600" b="1" dirty="0" err="1">
                <a:solidFill>
                  <a:schemeClr val="bg1"/>
                </a:solidFill>
              </a:rPr>
              <a:t>http</a:t>
            </a:r>
            <a:r>
              <a:rPr lang="pt-BR" sz="2600" b="1" dirty="0">
                <a:solidFill>
                  <a:schemeClr val="bg1"/>
                </a:solidFill>
              </a:rPr>
              <a:t> </a:t>
            </a:r>
            <a:r>
              <a:rPr lang="pt-BR" sz="2600" b="1" dirty="0" err="1">
                <a:solidFill>
                  <a:schemeClr val="bg1"/>
                </a:solidFill>
              </a:rPr>
              <a:t>verb</a:t>
            </a:r>
            <a:r>
              <a:rPr lang="pt-BR" sz="2600" b="1" dirty="0">
                <a:solidFill>
                  <a:schemeClr val="bg1"/>
                </a:solidFill>
              </a:rPr>
              <a:t>, etc.</a:t>
            </a:r>
          </a:p>
          <a:p>
            <a:pPr marL="342900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pt-BR" sz="2600" b="1" dirty="0">
                <a:solidFill>
                  <a:schemeClr val="bg1"/>
                </a:solidFill>
              </a:rPr>
              <a:t>É um tipo simples mostrando a diferença entre a abstração feita no OWIN em relação as classes especializadas do ASP.net como </a:t>
            </a:r>
            <a:r>
              <a:rPr lang="pt-BR" sz="2600" b="1" dirty="0" err="1">
                <a:solidFill>
                  <a:schemeClr val="bg1"/>
                </a:solidFill>
              </a:rPr>
              <a:t>CookieCollecition</a:t>
            </a:r>
            <a:r>
              <a:rPr lang="pt-BR" sz="2600" b="1" dirty="0">
                <a:solidFill>
                  <a:schemeClr val="bg1"/>
                </a:solidFill>
              </a:rPr>
              <a:t> por exemplo.</a:t>
            </a:r>
          </a:p>
          <a:p>
            <a:pPr marL="342900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pt-BR" sz="2600" b="1" dirty="0">
                <a:solidFill>
                  <a:schemeClr val="bg1"/>
                </a:solidFill>
              </a:rPr>
              <a:t>DEMO: </a:t>
            </a:r>
            <a:r>
              <a:rPr lang="pt-BR" sz="2600" b="1" dirty="0" err="1">
                <a:solidFill>
                  <a:schemeClr val="bg1"/>
                </a:solidFill>
              </a:rPr>
              <a:t>Welcome</a:t>
            </a:r>
            <a:r>
              <a:rPr lang="pt-BR" sz="2600" b="1" dirty="0">
                <a:solidFill>
                  <a:schemeClr val="bg1"/>
                </a:solidFill>
              </a:rPr>
              <a:t> Page</a:t>
            </a:r>
          </a:p>
        </p:txBody>
      </p:sp>
    </p:spTree>
    <p:extLst>
      <p:ext uri="{BB962C8B-B14F-4D97-AF65-F5344CB8AC3E}">
        <p14:creationId xmlns:p14="http://schemas.microsoft.com/office/powerpoint/2010/main" val="105475151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tângulo 11"/>
          <p:cNvSpPr/>
          <p:nvPr/>
        </p:nvSpPr>
        <p:spPr>
          <a:xfrm>
            <a:off x="0" y="1116106"/>
            <a:ext cx="12192000" cy="328966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Título 6"/>
          <p:cNvSpPr txBox="1">
            <a:spLocks/>
          </p:cNvSpPr>
          <p:nvPr/>
        </p:nvSpPr>
        <p:spPr>
          <a:xfrm>
            <a:off x="779928" y="271851"/>
            <a:ext cx="8229600" cy="114300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b="1" dirty="0">
                <a:solidFill>
                  <a:schemeClr val="bg2"/>
                </a:solidFill>
              </a:rPr>
              <a:t>OWIN e </a:t>
            </a:r>
            <a:r>
              <a:rPr lang="pt-BR" b="1" dirty="0" err="1">
                <a:solidFill>
                  <a:schemeClr val="bg2"/>
                </a:solidFill>
              </a:rPr>
              <a:t>Katana</a:t>
            </a:r>
            <a:endParaRPr lang="pt-BR" b="1" dirty="0">
              <a:solidFill>
                <a:schemeClr val="bg2"/>
              </a:solidFill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792807" y="1240040"/>
            <a:ext cx="1011161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200" b="1" dirty="0">
                <a:solidFill>
                  <a:schemeClr val="tx2"/>
                </a:solidFill>
              </a:rPr>
              <a:t>DEMO: Criando um componente </a:t>
            </a:r>
            <a:r>
              <a:rPr lang="pt-BR" sz="2200" b="1" dirty="0" err="1">
                <a:solidFill>
                  <a:schemeClr val="tx2"/>
                </a:solidFill>
              </a:rPr>
              <a:t>owin</a:t>
            </a:r>
            <a:r>
              <a:rPr lang="pt-BR" sz="2200" b="1" dirty="0">
                <a:solidFill>
                  <a:schemeClr val="tx2"/>
                </a:solidFill>
              </a:rPr>
              <a:t> customizado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200" b="1" dirty="0">
                <a:solidFill>
                  <a:schemeClr val="tx2"/>
                </a:solidFill>
              </a:rPr>
              <a:t>DEMO: </a:t>
            </a:r>
            <a:r>
              <a:rPr lang="pt-BR" sz="2200" b="1" dirty="0" err="1">
                <a:solidFill>
                  <a:schemeClr val="tx2"/>
                </a:solidFill>
              </a:rPr>
              <a:t>Craindo</a:t>
            </a:r>
            <a:r>
              <a:rPr lang="pt-BR" sz="2200" b="1" dirty="0">
                <a:solidFill>
                  <a:schemeClr val="tx2"/>
                </a:solidFill>
              </a:rPr>
              <a:t> um componente de ultimo nível na pipeline e o </a:t>
            </a:r>
            <a:r>
              <a:rPr lang="pt-BR" sz="2200" b="1" dirty="0" err="1">
                <a:solidFill>
                  <a:schemeClr val="tx2"/>
                </a:solidFill>
              </a:rPr>
              <a:t>extension</a:t>
            </a:r>
            <a:r>
              <a:rPr lang="pt-BR" sz="2200" b="1" dirty="0">
                <a:solidFill>
                  <a:schemeClr val="tx2"/>
                </a:solidFill>
              </a:rPr>
              <a:t> </a:t>
            </a:r>
            <a:r>
              <a:rPr lang="pt-BR" sz="2200" b="1" dirty="0" err="1">
                <a:solidFill>
                  <a:schemeClr val="tx2"/>
                </a:solidFill>
              </a:rPr>
              <a:t>method</a:t>
            </a:r>
            <a:endParaRPr lang="pt-BR" sz="2200" b="1" dirty="0">
              <a:solidFill>
                <a:schemeClr val="tx2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200" b="1" dirty="0">
                <a:solidFill>
                  <a:schemeClr val="tx2"/>
                </a:solidFill>
              </a:rPr>
              <a:t>DEMO: Entendendo o pipeline e encadeando componentes</a:t>
            </a:r>
          </a:p>
        </p:txBody>
      </p:sp>
      <p:grpSp>
        <p:nvGrpSpPr>
          <p:cNvPr id="5" name="Grupo 4"/>
          <p:cNvGrpSpPr/>
          <p:nvPr/>
        </p:nvGrpSpPr>
        <p:grpSpPr>
          <a:xfrm>
            <a:off x="1667436" y="2613095"/>
            <a:ext cx="8861612" cy="3571649"/>
            <a:chOff x="1667436" y="2613095"/>
            <a:chExt cx="8861612" cy="3571649"/>
          </a:xfrm>
        </p:grpSpPr>
        <p:sp>
          <p:nvSpPr>
            <p:cNvPr id="15" name="Retângulo de cantos arredondados 14"/>
            <p:cNvSpPr/>
            <p:nvPr/>
          </p:nvSpPr>
          <p:spPr>
            <a:xfrm>
              <a:off x="1667436" y="2810435"/>
              <a:ext cx="8861612" cy="3106271"/>
            </a:xfrm>
            <a:prstGeom prst="roundRect">
              <a:avLst>
                <a:gd name="adj" fmla="val 6277"/>
              </a:avLst>
            </a:prstGeom>
            <a:solidFill>
              <a:schemeClr val="bg1"/>
            </a:solidFill>
            <a:ln w="19050">
              <a:solidFill>
                <a:schemeClr val="bg1">
                  <a:lumMod val="75000"/>
                </a:schemeClr>
              </a:solidFill>
            </a:ln>
            <a:effectLst>
              <a:outerShdw blurRad="76200" dir="14580000" sy="23000" kx="-1200000" algn="bl" rotWithShape="0">
                <a:prstClr val="black">
                  <a:alpha val="9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" name="Retângulo de cantos arredondados 1"/>
            <p:cNvSpPr/>
            <p:nvPr/>
          </p:nvSpPr>
          <p:spPr>
            <a:xfrm>
              <a:off x="2891307" y="2613095"/>
              <a:ext cx="1558344" cy="347302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3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b="1" dirty="0" err="1">
                  <a:solidFill>
                    <a:schemeClr val="tx2"/>
                  </a:solidFill>
                </a:rPr>
                <a:t>Request</a:t>
              </a:r>
              <a:endParaRPr lang="en-US" b="1" dirty="0">
                <a:solidFill>
                  <a:schemeClr val="tx2"/>
                </a:solidFill>
              </a:endParaRPr>
            </a:p>
          </p:txBody>
        </p:sp>
        <p:sp>
          <p:nvSpPr>
            <p:cNvPr id="6" name="Retângulo de cantos arredondados 5"/>
            <p:cNvSpPr/>
            <p:nvPr/>
          </p:nvSpPr>
          <p:spPr>
            <a:xfrm>
              <a:off x="7744495" y="2617388"/>
              <a:ext cx="1558344" cy="347302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3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b="1" dirty="0">
                  <a:solidFill>
                    <a:schemeClr val="tx2"/>
                  </a:solidFill>
                </a:rPr>
                <a:t>Response</a:t>
              </a:r>
              <a:endParaRPr lang="en-US" b="1" dirty="0">
                <a:solidFill>
                  <a:schemeClr val="tx2"/>
                </a:solidFill>
              </a:endParaRPr>
            </a:p>
          </p:txBody>
        </p:sp>
        <p:sp>
          <p:nvSpPr>
            <p:cNvPr id="7" name="Retângulo 6"/>
            <p:cNvSpPr/>
            <p:nvPr/>
          </p:nvSpPr>
          <p:spPr>
            <a:xfrm>
              <a:off x="2207749" y="3075034"/>
              <a:ext cx="7780986" cy="75378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000" b="1" dirty="0" err="1">
                  <a:solidFill>
                    <a:srgbClr val="0E4582"/>
                  </a:solidFill>
                </a:rPr>
                <a:t>Dump</a:t>
              </a:r>
              <a:r>
                <a:rPr lang="pt-BR" sz="2000" b="1" dirty="0">
                  <a:solidFill>
                    <a:srgbClr val="0E4582"/>
                  </a:solidFill>
                </a:rPr>
                <a:t> </a:t>
              </a:r>
              <a:r>
                <a:rPr lang="pt-BR" sz="2000" b="1" dirty="0" err="1">
                  <a:solidFill>
                    <a:srgbClr val="0E4582"/>
                  </a:solidFill>
                </a:rPr>
                <a:t>Component</a:t>
              </a:r>
              <a:r>
                <a:rPr lang="pt-BR" sz="2000" b="1" dirty="0">
                  <a:solidFill>
                    <a:srgbClr val="0E4582"/>
                  </a:solidFill>
                </a:rPr>
                <a:t> (1º a ser usado)</a:t>
              </a:r>
            </a:p>
            <a:p>
              <a:pPr algn="ctr"/>
              <a:r>
                <a:rPr lang="pt-BR" sz="2000" b="1" dirty="0" err="1">
                  <a:solidFill>
                    <a:srgbClr val="0E4582"/>
                  </a:solidFill>
                </a:rPr>
                <a:t>await</a:t>
              </a:r>
              <a:r>
                <a:rPr lang="pt-BR" sz="2000" b="1" dirty="0">
                  <a:solidFill>
                    <a:srgbClr val="0E4582"/>
                  </a:solidFill>
                </a:rPr>
                <a:t> </a:t>
              </a:r>
              <a:r>
                <a:rPr lang="pt-BR" sz="2000" b="1" dirty="0" err="1">
                  <a:solidFill>
                    <a:srgbClr val="0E4582"/>
                  </a:solidFill>
                </a:rPr>
                <a:t>next</a:t>
              </a:r>
              <a:r>
                <a:rPr lang="pt-BR" sz="2000" b="1" dirty="0">
                  <a:solidFill>
                    <a:srgbClr val="0E4582"/>
                  </a:solidFill>
                </a:rPr>
                <a:t>();</a:t>
              </a:r>
              <a:endParaRPr lang="en-US" sz="2000" b="1" dirty="0">
                <a:solidFill>
                  <a:srgbClr val="0E4582"/>
                </a:solidFill>
              </a:endParaRPr>
            </a:p>
          </p:txBody>
        </p:sp>
        <p:sp>
          <p:nvSpPr>
            <p:cNvPr id="9" name="Retângulo 8"/>
            <p:cNvSpPr/>
            <p:nvPr/>
          </p:nvSpPr>
          <p:spPr>
            <a:xfrm>
              <a:off x="2207749" y="3921819"/>
              <a:ext cx="7780986" cy="75378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000" b="1" dirty="0" err="1">
                  <a:solidFill>
                    <a:srgbClr val="0E4582"/>
                  </a:solidFill>
                </a:rPr>
                <a:t>Request.Path</a:t>
              </a:r>
              <a:r>
                <a:rPr lang="pt-BR" sz="2000" b="1" dirty="0">
                  <a:solidFill>
                    <a:srgbClr val="0E4582"/>
                  </a:solidFill>
                </a:rPr>
                <a:t> (2º a ser usado)</a:t>
              </a:r>
            </a:p>
            <a:p>
              <a:pPr algn="ctr"/>
              <a:r>
                <a:rPr lang="pt-BR" sz="2000" b="1" dirty="0" err="1">
                  <a:solidFill>
                    <a:srgbClr val="0E4582"/>
                  </a:solidFill>
                </a:rPr>
                <a:t>await</a:t>
              </a:r>
              <a:r>
                <a:rPr lang="pt-BR" sz="2000" b="1" dirty="0">
                  <a:solidFill>
                    <a:srgbClr val="0E4582"/>
                  </a:solidFill>
                </a:rPr>
                <a:t> </a:t>
              </a:r>
              <a:r>
                <a:rPr lang="pt-BR" sz="2000" b="1" dirty="0" err="1">
                  <a:solidFill>
                    <a:srgbClr val="0E4582"/>
                  </a:solidFill>
                </a:rPr>
                <a:t>next</a:t>
              </a:r>
              <a:r>
                <a:rPr lang="pt-BR" sz="2000" b="1" dirty="0">
                  <a:solidFill>
                    <a:srgbClr val="0E4582"/>
                  </a:solidFill>
                </a:rPr>
                <a:t>();</a:t>
              </a:r>
              <a:endParaRPr lang="en-US" sz="2000" b="1" dirty="0">
                <a:solidFill>
                  <a:srgbClr val="0E4582"/>
                </a:solidFill>
              </a:endParaRPr>
            </a:p>
          </p:txBody>
        </p:sp>
        <p:sp>
          <p:nvSpPr>
            <p:cNvPr id="11" name="Retângulo 10"/>
            <p:cNvSpPr/>
            <p:nvPr/>
          </p:nvSpPr>
          <p:spPr>
            <a:xfrm>
              <a:off x="2207749" y="4784343"/>
              <a:ext cx="7780986" cy="75378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000" b="1" dirty="0" err="1">
                  <a:solidFill>
                    <a:srgbClr val="0E4582"/>
                  </a:solidFill>
                </a:rPr>
                <a:t>Hello</a:t>
              </a:r>
              <a:r>
                <a:rPr lang="pt-BR" sz="2000" b="1" dirty="0">
                  <a:solidFill>
                    <a:srgbClr val="0E4582"/>
                  </a:solidFill>
                </a:rPr>
                <a:t> World </a:t>
              </a:r>
              <a:r>
                <a:rPr lang="pt-BR" sz="2000" b="1" dirty="0" err="1">
                  <a:solidFill>
                    <a:srgbClr val="0E4582"/>
                  </a:solidFill>
                </a:rPr>
                <a:t>Component</a:t>
              </a:r>
              <a:endParaRPr lang="en-US" sz="2000" b="1" dirty="0">
                <a:solidFill>
                  <a:srgbClr val="0E4582"/>
                </a:solidFill>
              </a:endParaRPr>
            </a:p>
          </p:txBody>
        </p:sp>
        <p:grpSp>
          <p:nvGrpSpPr>
            <p:cNvPr id="3" name="Grupo 2"/>
            <p:cNvGrpSpPr/>
            <p:nvPr/>
          </p:nvGrpSpPr>
          <p:grpSpPr>
            <a:xfrm>
              <a:off x="3403512" y="2960397"/>
              <a:ext cx="5389460" cy="2441920"/>
              <a:chOff x="3402343" y="2960397"/>
              <a:chExt cx="5389460" cy="2441920"/>
            </a:xfrm>
          </p:grpSpPr>
          <p:sp>
            <p:nvSpPr>
              <p:cNvPr id="4" name="Seta para a direita 3"/>
              <p:cNvSpPr/>
              <p:nvPr/>
            </p:nvSpPr>
            <p:spPr>
              <a:xfrm rot="5400000">
                <a:off x="2451664" y="3915369"/>
                <a:ext cx="2437627" cy="536270"/>
              </a:xfrm>
              <a:prstGeom prst="rightArrow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Seta para a direita 12"/>
              <p:cNvSpPr/>
              <p:nvPr/>
            </p:nvSpPr>
            <p:spPr>
              <a:xfrm rot="16200000">
                <a:off x="7305454" y="3910476"/>
                <a:ext cx="2436427" cy="536270"/>
              </a:xfrm>
              <a:prstGeom prst="rightArrow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4" name="Seta para a direita 13"/>
            <p:cNvSpPr/>
            <p:nvPr/>
          </p:nvSpPr>
          <p:spPr>
            <a:xfrm>
              <a:off x="4449651" y="5648474"/>
              <a:ext cx="3389984" cy="536270"/>
            </a:xfrm>
            <a:prstGeom prst="rightArrow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5657496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 txBox="1">
            <a:spLocks/>
          </p:cNvSpPr>
          <p:nvPr/>
        </p:nvSpPr>
        <p:spPr>
          <a:xfrm>
            <a:off x="842473" y="209218"/>
            <a:ext cx="7161410" cy="400565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kern="1200" baseline="0">
                <a:solidFill>
                  <a:srgbClr val="FC7300"/>
                </a:solidFill>
                <a:latin typeface="Calibri"/>
                <a:ea typeface="+mj-ea"/>
                <a:cs typeface="Calibri"/>
              </a:defRPr>
            </a:lvl1pPr>
          </a:lstStyle>
          <a:p>
            <a:r>
              <a:rPr lang="pt-BR" sz="3600" dirty="0">
                <a:solidFill>
                  <a:schemeClr val="bg2"/>
                </a:solidFill>
              </a:rPr>
              <a:t>Adicionando Novas Rotas</a:t>
            </a:r>
            <a:endParaRPr lang="en-US" sz="3600" dirty="0">
              <a:solidFill>
                <a:schemeClr val="bg2"/>
              </a:solidFill>
            </a:endParaRPr>
          </a:p>
        </p:txBody>
      </p:sp>
      <p:sp>
        <p:nvSpPr>
          <p:cNvPr id="9" name="Subtítulo 7"/>
          <p:cNvSpPr txBox="1">
            <a:spLocks/>
          </p:cNvSpPr>
          <p:nvPr/>
        </p:nvSpPr>
        <p:spPr>
          <a:xfrm>
            <a:off x="457200" y="954742"/>
            <a:ext cx="11093824" cy="517142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42950" lvl="2" indent="-342900"/>
            <a:r>
              <a:rPr lang="pt-BR" sz="2800" b="1" dirty="0" err="1">
                <a:solidFill>
                  <a:schemeClr val="bg1"/>
                </a:solidFill>
              </a:rPr>
              <a:t>Global.asax</a:t>
            </a:r>
            <a:endParaRPr lang="pt-BR" sz="2800" b="1" dirty="0">
              <a:solidFill>
                <a:schemeClr val="bg1"/>
              </a:solidFill>
            </a:endParaRPr>
          </a:p>
          <a:p>
            <a:pPr marL="742950" lvl="2" indent="-342900"/>
            <a:r>
              <a:rPr lang="pt-BR" sz="2800" b="1" dirty="0" err="1">
                <a:solidFill>
                  <a:schemeClr val="bg1"/>
                </a:solidFill>
              </a:rPr>
              <a:t>App_Start</a:t>
            </a:r>
            <a:r>
              <a:rPr lang="pt-BR" sz="2800" b="1" dirty="0">
                <a:solidFill>
                  <a:schemeClr val="bg1"/>
                </a:solidFill>
              </a:rPr>
              <a:t> – </a:t>
            </a:r>
            <a:r>
              <a:rPr lang="pt-BR" sz="2800" b="1" dirty="0" err="1">
                <a:solidFill>
                  <a:schemeClr val="bg1"/>
                </a:solidFill>
              </a:rPr>
              <a:t>RouteConfig.cs</a:t>
            </a:r>
            <a:endParaRPr lang="pt-BR" sz="2800" b="1" dirty="0">
              <a:solidFill>
                <a:schemeClr val="bg1"/>
              </a:solidFill>
            </a:endParaRPr>
          </a:p>
          <a:p>
            <a:pPr marL="742950" lvl="2" indent="-342900"/>
            <a:r>
              <a:rPr lang="pt-BR" sz="2800" b="1" dirty="0">
                <a:solidFill>
                  <a:schemeClr val="bg1"/>
                </a:solidFill>
              </a:rPr>
              <a:t>Criando rotas customizadas</a:t>
            </a:r>
          </a:p>
          <a:p>
            <a:pPr marL="742950" lvl="2" indent="-342900"/>
            <a:r>
              <a:rPr lang="pt-BR" sz="2800" b="1" dirty="0" err="1">
                <a:solidFill>
                  <a:schemeClr val="bg1"/>
                </a:solidFill>
              </a:rPr>
              <a:t>IgnoreRoute</a:t>
            </a:r>
            <a:endParaRPr lang="pt-BR" sz="2800" b="1" dirty="0">
              <a:solidFill>
                <a:schemeClr val="bg1"/>
              </a:solidFill>
            </a:endParaRPr>
          </a:p>
          <a:p>
            <a:pPr marL="1200150" lvl="3" indent="-342900"/>
            <a:r>
              <a:rPr lang="pt-BR" b="1" dirty="0">
                <a:solidFill>
                  <a:schemeClr val="bg1"/>
                </a:solidFill>
              </a:rPr>
              <a:t>Arquivos .</a:t>
            </a:r>
            <a:r>
              <a:rPr lang="pt-BR" b="1" dirty="0" err="1">
                <a:solidFill>
                  <a:schemeClr val="bg1"/>
                </a:solidFill>
              </a:rPr>
              <a:t>axd</a:t>
            </a:r>
            <a:r>
              <a:rPr lang="pt-BR" b="1" dirty="0">
                <a:solidFill>
                  <a:schemeClr val="bg1"/>
                </a:solidFill>
              </a:rPr>
              <a:t> são criados dinamicamente pelo asp.net e não devem ser interceptados pelo mecanismo de roteamento pois o asp.net já sabe como tratar requisições feitas à eles;</a:t>
            </a:r>
          </a:p>
          <a:p>
            <a:pPr marL="1200150" lvl="3" indent="-342900"/>
            <a:r>
              <a:rPr lang="pt-BR" b="1" dirty="0">
                <a:solidFill>
                  <a:schemeClr val="bg1"/>
                </a:solidFill>
              </a:rPr>
              <a:t>Extensão </a:t>
            </a:r>
            <a:r>
              <a:rPr lang="pt-BR" b="1" dirty="0" err="1">
                <a:solidFill>
                  <a:schemeClr val="bg1"/>
                </a:solidFill>
              </a:rPr>
              <a:t>axd</a:t>
            </a:r>
            <a:r>
              <a:rPr lang="pt-BR" b="1" dirty="0">
                <a:solidFill>
                  <a:schemeClr val="bg1"/>
                </a:solidFill>
              </a:rPr>
              <a:t> uma extensão que era redirecionada pelo pipeline do IIS6 para o </a:t>
            </a:r>
            <a:r>
              <a:rPr lang="pt-BR" b="1" dirty="0" err="1">
                <a:solidFill>
                  <a:schemeClr val="bg1"/>
                </a:solidFill>
              </a:rPr>
              <a:t>stack</a:t>
            </a:r>
            <a:r>
              <a:rPr lang="pt-BR" b="1" dirty="0">
                <a:solidFill>
                  <a:schemeClr val="bg1"/>
                </a:solidFill>
              </a:rPr>
              <a:t> do ASP.net e foi utilizada pelo </a:t>
            </a:r>
            <a:r>
              <a:rPr lang="pt-BR" b="1" dirty="0" err="1">
                <a:solidFill>
                  <a:schemeClr val="bg1"/>
                </a:solidFill>
              </a:rPr>
              <a:t>AjaxToolKit</a:t>
            </a:r>
            <a:r>
              <a:rPr lang="pt-BR" b="1" dirty="0">
                <a:solidFill>
                  <a:schemeClr val="bg1"/>
                </a:solidFill>
              </a:rPr>
              <a:t> para implementar seus </a:t>
            </a:r>
            <a:r>
              <a:rPr lang="pt-BR" b="1" dirty="0" err="1">
                <a:solidFill>
                  <a:schemeClr val="bg1"/>
                </a:solidFill>
              </a:rPr>
              <a:t>handlers</a:t>
            </a:r>
            <a:endParaRPr lang="pt-BR" b="1" dirty="0">
              <a:solidFill>
                <a:schemeClr val="bg1"/>
              </a:solidFill>
            </a:endParaRPr>
          </a:p>
          <a:p>
            <a:pPr marL="1200150" lvl="3" indent="-342900"/>
            <a:r>
              <a:rPr lang="pt-BR" b="1" dirty="0">
                <a:solidFill>
                  <a:schemeClr val="bg1"/>
                </a:solidFill>
              </a:rPr>
              <a:t>No IIS7 o pipeline de modo integrado envia todas as requisições para o </a:t>
            </a:r>
            <a:r>
              <a:rPr lang="pt-BR" b="1" dirty="0" err="1">
                <a:solidFill>
                  <a:schemeClr val="bg1"/>
                </a:solidFill>
              </a:rPr>
              <a:t>stack</a:t>
            </a:r>
            <a:r>
              <a:rPr lang="pt-BR" b="1" dirty="0">
                <a:solidFill>
                  <a:schemeClr val="bg1"/>
                </a:solidFill>
              </a:rPr>
              <a:t> do Asp.net</a:t>
            </a:r>
          </a:p>
          <a:p>
            <a:pPr marL="742950" lvl="2" indent="-342900"/>
            <a:r>
              <a:rPr lang="pt-BR" sz="3200" b="1" dirty="0">
                <a:solidFill>
                  <a:schemeClr val="bg1"/>
                </a:solidFill>
              </a:rPr>
              <a:t>Demo: Adicionar uma rota customizada para um </a:t>
            </a:r>
            <a:r>
              <a:rPr lang="pt-BR" sz="3200" b="1" dirty="0" err="1">
                <a:solidFill>
                  <a:schemeClr val="bg1"/>
                </a:solidFill>
              </a:rPr>
              <a:t>controller</a:t>
            </a:r>
            <a:r>
              <a:rPr lang="pt-BR" sz="3200" b="1" dirty="0">
                <a:solidFill>
                  <a:schemeClr val="bg1"/>
                </a:solidFill>
              </a:rPr>
              <a:t> Cozinha</a:t>
            </a:r>
          </a:p>
          <a:p>
            <a:pPr marL="742950" lvl="2" indent="-342900"/>
            <a:endParaRPr lang="pt-BR" sz="3200" b="1" u="sng" dirty="0">
              <a:solidFill>
                <a:schemeClr val="bg1"/>
              </a:solidFill>
            </a:endParaRPr>
          </a:p>
          <a:p>
            <a:pPr marL="1200150" lvl="3" indent="-342900"/>
            <a:endParaRPr lang="pt-BR" b="1" dirty="0">
              <a:solidFill>
                <a:schemeClr val="bg1"/>
              </a:solidFill>
            </a:endParaRPr>
          </a:p>
          <a:p>
            <a:pPr marL="400050" lvl="2" indent="0">
              <a:buFont typeface="Arial"/>
              <a:buNone/>
            </a:pPr>
            <a:endParaRPr lang="pt-BR" sz="2800" b="1" dirty="0">
              <a:solidFill>
                <a:schemeClr val="bg1"/>
              </a:solidFill>
            </a:endParaRPr>
          </a:p>
          <a:p>
            <a:pPr marL="742950" lvl="2" indent="-342900"/>
            <a:endParaRPr lang="pt-BR" sz="3200" b="1" dirty="0">
              <a:solidFill>
                <a:schemeClr val="bg1"/>
              </a:solidFill>
            </a:endParaRPr>
          </a:p>
          <a:p>
            <a:pPr marL="742950" lvl="2" indent="-342900"/>
            <a:endParaRPr lang="pt-BR" sz="2800" b="1" dirty="0">
              <a:solidFill>
                <a:schemeClr val="bg1"/>
              </a:solidFill>
            </a:endParaRPr>
          </a:p>
          <a:p>
            <a:pPr marL="742950" lvl="2" indent="-342900"/>
            <a:endParaRPr lang="pt-BR" sz="2800" b="1" dirty="0">
              <a:solidFill>
                <a:schemeClr val="bg1"/>
              </a:solidFill>
            </a:endParaRPr>
          </a:p>
          <a:p>
            <a:pPr marL="400050" lvl="2" indent="0">
              <a:buFont typeface="Arial"/>
              <a:buNone/>
            </a:pPr>
            <a:endParaRPr lang="pt-BR" sz="2800" b="1" dirty="0">
              <a:solidFill>
                <a:schemeClr val="bg1"/>
              </a:solidFill>
            </a:endParaRPr>
          </a:p>
          <a:p>
            <a:pPr marL="742950" lvl="2" indent="-342900"/>
            <a:endParaRPr lang="pt-BR" sz="2800" b="1" dirty="0">
              <a:solidFill>
                <a:schemeClr val="bg1"/>
              </a:solidFill>
            </a:endParaRPr>
          </a:p>
          <a:p>
            <a:pPr marL="742950" lvl="2" indent="-342900"/>
            <a:endParaRPr lang="pt-BR" sz="2800" b="1" dirty="0">
              <a:solidFill>
                <a:schemeClr val="bg1"/>
              </a:solidFill>
            </a:endParaRPr>
          </a:p>
          <a:p>
            <a:pPr marL="342900" lvl="1" indent="-342900">
              <a:buFont typeface="Arial" pitchFamily="34" charset="0"/>
              <a:buChar char="•"/>
            </a:pPr>
            <a:endParaRPr lang="pt-BR" sz="3200" b="1" dirty="0">
              <a:solidFill>
                <a:schemeClr val="bg1"/>
              </a:solidFill>
            </a:endParaRPr>
          </a:p>
          <a:p>
            <a:pPr marL="342900" lvl="1" indent="-342900">
              <a:buFont typeface="Arial" pitchFamily="34" charset="0"/>
              <a:buChar char="•"/>
            </a:pPr>
            <a:endParaRPr lang="pt-BR" sz="3200" b="1" dirty="0">
              <a:solidFill>
                <a:schemeClr val="bg1"/>
              </a:solidFill>
            </a:endParaRPr>
          </a:p>
          <a:p>
            <a:endParaRPr lang="pt-BR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326845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tângulo 11"/>
          <p:cNvSpPr/>
          <p:nvPr/>
        </p:nvSpPr>
        <p:spPr>
          <a:xfrm>
            <a:off x="0" y="1183341"/>
            <a:ext cx="12192000" cy="496106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Título 6"/>
          <p:cNvSpPr txBox="1">
            <a:spLocks/>
          </p:cNvSpPr>
          <p:nvPr/>
        </p:nvSpPr>
        <p:spPr>
          <a:xfrm>
            <a:off x="779928" y="271851"/>
            <a:ext cx="8229600" cy="114300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b="1" dirty="0">
                <a:solidFill>
                  <a:schemeClr val="bg2"/>
                </a:solidFill>
              </a:rPr>
              <a:t>OWIN e </a:t>
            </a:r>
            <a:r>
              <a:rPr lang="pt-BR" b="1" dirty="0" err="1">
                <a:solidFill>
                  <a:schemeClr val="bg2"/>
                </a:solidFill>
              </a:rPr>
              <a:t>Katana</a:t>
            </a:r>
            <a:endParaRPr lang="pt-BR" b="1" dirty="0">
              <a:solidFill>
                <a:schemeClr val="bg2"/>
              </a:solidFill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779928" y="1347616"/>
            <a:ext cx="36343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b="1" dirty="0">
                <a:solidFill>
                  <a:schemeClr val="tx2"/>
                </a:solidFill>
              </a:rPr>
              <a:t>DEMO: Adicionando uma API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000" b="1" dirty="0">
              <a:solidFill>
                <a:schemeClr val="tx2"/>
              </a:solidFill>
            </a:endParaRPr>
          </a:p>
        </p:txBody>
      </p:sp>
      <p:grpSp>
        <p:nvGrpSpPr>
          <p:cNvPr id="2" name="Grupo 1"/>
          <p:cNvGrpSpPr/>
          <p:nvPr/>
        </p:nvGrpSpPr>
        <p:grpSpPr>
          <a:xfrm>
            <a:off x="2206580" y="1968338"/>
            <a:ext cx="7780986" cy="3805754"/>
            <a:chOff x="2206580" y="2008679"/>
            <a:chExt cx="7780986" cy="3805754"/>
          </a:xfrm>
        </p:grpSpPr>
        <p:sp>
          <p:nvSpPr>
            <p:cNvPr id="6" name="Retângulo 5"/>
            <p:cNvSpPr/>
            <p:nvPr/>
          </p:nvSpPr>
          <p:spPr>
            <a:xfrm>
              <a:off x="2206580" y="5060646"/>
              <a:ext cx="7780986" cy="753787"/>
            </a:xfrm>
            <a:prstGeom prst="rect">
              <a:avLst/>
            </a:prstGeom>
            <a:solidFill>
              <a:schemeClr val="bg1"/>
            </a:solidFill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b="1" dirty="0">
                  <a:solidFill>
                    <a:schemeClr val="accent3">
                      <a:lumMod val="75000"/>
                    </a:schemeClr>
                  </a:solidFill>
                </a:rPr>
                <a:t>HOST (Console </a:t>
              </a:r>
              <a:r>
                <a:rPr lang="pt-BR" b="1" dirty="0" err="1">
                  <a:solidFill>
                    <a:schemeClr val="accent3">
                      <a:lumMod val="75000"/>
                    </a:schemeClr>
                  </a:solidFill>
                </a:rPr>
                <a:t>application</a:t>
              </a:r>
              <a:r>
                <a:rPr lang="pt-BR" b="1" dirty="0">
                  <a:solidFill>
                    <a:schemeClr val="accent3">
                      <a:lumMod val="75000"/>
                    </a:schemeClr>
                  </a:solidFill>
                </a:rPr>
                <a:t>)</a:t>
              </a:r>
              <a:endParaRPr lang="en-US" b="1" dirty="0">
                <a:solidFill>
                  <a:schemeClr val="accent3">
                    <a:lumMod val="75000"/>
                  </a:schemeClr>
                </a:solidFill>
              </a:endParaRPr>
            </a:p>
          </p:txBody>
        </p:sp>
        <p:sp>
          <p:nvSpPr>
            <p:cNvPr id="7" name="Retângulo 6"/>
            <p:cNvSpPr/>
            <p:nvPr/>
          </p:nvSpPr>
          <p:spPr>
            <a:xfrm>
              <a:off x="2206580" y="3699873"/>
              <a:ext cx="7780986" cy="1260578"/>
            </a:xfrm>
            <a:prstGeom prst="rect">
              <a:avLst/>
            </a:prstGeom>
            <a:solidFill>
              <a:schemeClr val="bg1"/>
            </a:solidFill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b="1" dirty="0">
                  <a:solidFill>
                    <a:schemeClr val="accent3">
                      <a:lumMod val="75000"/>
                    </a:schemeClr>
                  </a:solidFill>
                </a:rPr>
                <a:t>SERVER </a:t>
              </a:r>
              <a:br>
                <a:rPr lang="pt-BR" b="1" dirty="0">
                  <a:solidFill>
                    <a:schemeClr val="accent3">
                      <a:lumMod val="75000"/>
                    </a:schemeClr>
                  </a:solidFill>
                </a:rPr>
              </a:br>
              <a:r>
                <a:rPr lang="pt-BR" b="1" dirty="0">
                  <a:solidFill>
                    <a:schemeClr val="accent3">
                      <a:lumMod val="75000"/>
                    </a:schemeClr>
                  </a:solidFill>
                </a:rPr>
                <a:t>(Componentes </a:t>
              </a:r>
              <a:r>
                <a:rPr lang="pt-BR" b="1" dirty="0" err="1">
                  <a:solidFill>
                    <a:schemeClr val="accent3">
                      <a:lumMod val="75000"/>
                    </a:schemeClr>
                  </a:solidFill>
                </a:rPr>
                <a:t>Katana</a:t>
              </a:r>
              <a:r>
                <a:rPr lang="pt-BR" b="1" dirty="0">
                  <a:solidFill>
                    <a:schemeClr val="accent3">
                      <a:lumMod val="75000"/>
                    </a:schemeClr>
                  </a:solidFill>
                </a:rPr>
                <a:t> que trabalham com o HTTP </a:t>
              </a:r>
              <a:r>
                <a:rPr lang="pt-BR" b="1" dirty="0" err="1">
                  <a:solidFill>
                    <a:schemeClr val="accent3">
                      <a:lumMod val="75000"/>
                    </a:schemeClr>
                  </a:solidFill>
                </a:rPr>
                <a:t>Listener</a:t>
              </a:r>
              <a:r>
                <a:rPr lang="pt-BR" b="1" dirty="0">
                  <a:solidFill>
                    <a:schemeClr val="accent3">
                      <a:lumMod val="75000"/>
                    </a:schemeClr>
                  </a:solidFill>
                </a:rPr>
                <a:t> e o sistema operacional para receber requisições HTTP)</a:t>
              </a:r>
            </a:p>
            <a:p>
              <a:pPr algn="ctr"/>
              <a:endParaRPr lang="en-US" b="1" dirty="0">
                <a:solidFill>
                  <a:schemeClr val="accent3">
                    <a:lumMod val="75000"/>
                  </a:schemeClr>
                </a:solidFill>
              </a:endParaRPr>
            </a:p>
          </p:txBody>
        </p:sp>
        <p:sp>
          <p:nvSpPr>
            <p:cNvPr id="9" name="Retângulo 8"/>
            <p:cNvSpPr/>
            <p:nvPr/>
          </p:nvSpPr>
          <p:spPr>
            <a:xfrm>
              <a:off x="2206580" y="2855141"/>
              <a:ext cx="7780986" cy="753787"/>
            </a:xfrm>
            <a:prstGeom prst="rect">
              <a:avLst/>
            </a:prstGeom>
            <a:solidFill>
              <a:schemeClr val="bg1"/>
            </a:solidFill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b="1" dirty="0">
                  <a:solidFill>
                    <a:schemeClr val="accent3">
                      <a:lumMod val="75000"/>
                    </a:schemeClr>
                  </a:solidFill>
                </a:rPr>
                <a:t>MIDDLEWARE </a:t>
              </a:r>
              <a:br>
                <a:rPr lang="pt-BR" b="1" dirty="0">
                  <a:solidFill>
                    <a:schemeClr val="accent3">
                      <a:lumMod val="75000"/>
                    </a:schemeClr>
                  </a:solidFill>
                </a:rPr>
              </a:br>
              <a:r>
                <a:rPr lang="pt-BR" b="1" dirty="0">
                  <a:solidFill>
                    <a:schemeClr val="accent3">
                      <a:lumMod val="75000"/>
                    </a:schemeClr>
                  </a:solidFill>
                </a:rPr>
                <a:t>(</a:t>
              </a:r>
              <a:r>
                <a:rPr lang="pt-BR" b="1" dirty="0" err="1">
                  <a:solidFill>
                    <a:schemeClr val="accent3">
                      <a:lumMod val="75000"/>
                    </a:schemeClr>
                  </a:solidFill>
                </a:rPr>
                <a:t>Katana</a:t>
              </a:r>
              <a:r>
                <a:rPr lang="pt-BR" b="1" dirty="0">
                  <a:solidFill>
                    <a:schemeClr val="accent3">
                      <a:lumMod val="75000"/>
                    </a:schemeClr>
                  </a:solidFill>
                </a:rPr>
                <a:t> </a:t>
              </a:r>
              <a:r>
                <a:rPr lang="pt-BR" b="1" dirty="0" err="1">
                  <a:solidFill>
                    <a:schemeClr val="accent3">
                      <a:lumMod val="75000"/>
                    </a:schemeClr>
                  </a:solidFill>
                </a:rPr>
                <a:t>Components</a:t>
              </a:r>
              <a:r>
                <a:rPr lang="pt-BR" b="1" dirty="0">
                  <a:solidFill>
                    <a:schemeClr val="accent3">
                      <a:lumMod val="75000"/>
                    </a:schemeClr>
                  </a:solidFill>
                </a:rPr>
                <a:t> – </a:t>
              </a:r>
              <a:r>
                <a:rPr lang="pt-BR" b="1" dirty="0" err="1">
                  <a:solidFill>
                    <a:schemeClr val="accent3">
                      <a:lumMod val="75000"/>
                    </a:schemeClr>
                  </a:solidFill>
                </a:rPr>
                <a:t>Hello</a:t>
              </a:r>
              <a:r>
                <a:rPr lang="pt-BR" b="1" dirty="0">
                  <a:solidFill>
                    <a:schemeClr val="accent3">
                      <a:lumMod val="75000"/>
                    </a:schemeClr>
                  </a:solidFill>
                </a:rPr>
                <a:t> World, </a:t>
              </a:r>
              <a:r>
                <a:rPr lang="pt-BR" b="1" dirty="0" err="1">
                  <a:solidFill>
                    <a:schemeClr val="accent3">
                      <a:lumMod val="75000"/>
                    </a:schemeClr>
                  </a:solidFill>
                </a:rPr>
                <a:t>Logging</a:t>
              </a:r>
              <a:r>
                <a:rPr lang="pt-BR" b="1" dirty="0">
                  <a:solidFill>
                    <a:schemeClr val="accent3">
                      <a:lumMod val="75000"/>
                    </a:schemeClr>
                  </a:solidFill>
                </a:rPr>
                <a:t>, </a:t>
              </a:r>
              <a:r>
                <a:rPr lang="pt-BR" b="1" dirty="0" err="1">
                  <a:solidFill>
                    <a:schemeClr val="accent3">
                      <a:lumMod val="75000"/>
                    </a:schemeClr>
                  </a:solidFill>
                </a:rPr>
                <a:t>Dump</a:t>
              </a:r>
              <a:r>
                <a:rPr lang="pt-BR" b="1" dirty="0">
                  <a:solidFill>
                    <a:schemeClr val="accent3">
                      <a:lumMod val="75000"/>
                    </a:schemeClr>
                  </a:solidFill>
                </a:rPr>
                <a:t>..)</a:t>
              </a:r>
              <a:endParaRPr lang="en-US" b="1" dirty="0">
                <a:solidFill>
                  <a:schemeClr val="accent3">
                    <a:lumMod val="75000"/>
                  </a:schemeClr>
                </a:solidFill>
              </a:endParaRPr>
            </a:p>
          </p:txBody>
        </p:sp>
        <p:sp>
          <p:nvSpPr>
            <p:cNvPr id="11" name="Retângulo 10"/>
            <p:cNvSpPr/>
            <p:nvPr/>
          </p:nvSpPr>
          <p:spPr>
            <a:xfrm>
              <a:off x="2206580" y="2008679"/>
              <a:ext cx="7780986" cy="75378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800" b="1" dirty="0" err="1">
                  <a:solidFill>
                    <a:schemeClr val="bg1"/>
                  </a:solidFill>
                </a:rPr>
                <a:t>Application</a:t>
              </a:r>
              <a:endParaRPr lang="en-US" sz="28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1560657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Conteúdo 1"/>
          <p:cNvSpPr txBox="1">
            <a:spLocks/>
          </p:cNvSpPr>
          <p:nvPr/>
        </p:nvSpPr>
        <p:spPr>
          <a:xfrm>
            <a:off x="457199" y="1600200"/>
            <a:ext cx="10757647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/>
          </a:p>
          <a:p>
            <a:endParaRPr lang="pt-BR"/>
          </a:p>
          <a:p>
            <a:endParaRPr lang="pt-BR"/>
          </a:p>
          <a:p>
            <a:pPr marL="0" indent="0">
              <a:buFont typeface="Arial"/>
              <a:buNone/>
            </a:pPr>
            <a:endParaRPr lang="pt-BR" dirty="0"/>
          </a:p>
        </p:txBody>
      </p:sp>
      <p:sp>
        <p:nvSpPr>
          <p:cNvPr id="8" name="Título 6"/>
          <p:cNvSpPr txBox="1">
            <a:spLocks/>
          </p:cNvSpPr>
          <p:nvPr/>
        </p:nvSpPr>
        <p:spPr>
          <a:xfrm>
            <a:off x="779928" y="271851"/>
            <a:ext cx="8229600" cy="114300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b="1" dirty="0">
                <a:solidFill>
                  <a:schemeClr val="bg2"/>
                </a:solidFill>
              </a:rPr>
              <a:t>OWIN e </a:t>
            </a:r>
            <a:r>
              <a:rPr lang="pt-BR" b="1" dirty="0" err="1">
                <a:solidFill>
                  <a:schemeClr val="bg2"/>
                </a:solidFill>
              </a:rPr>
              <a:t>Katana</a:t>
            </a:r>
            <a:endParaRPr lang="pt-BR" b="1" dirty="0">
              <a:solidFill>
                <a:schemeClr val="bg2"/>
              </a:solidFill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658905" y="1361063"/>
            <a:ext cx="11303031" cy="44627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pt-BR" sz="3200" b="1" dirty="0">
                <a:solidFill>
                  <a:schemeClr val="tx2"/>
                </a:solidFill>
              </a:rPr>
              <a:t>DEMO: Movendo para o IIS Express</a:t>
            </a:r>
          </a:p>
          <a:p>
            <a:pPr marL="342900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pt-BR" sz="3200" b="1" dirty="0">
                <a:solidFill>
                  <a:schemeClr val="tx2"/>
                </a:solidFill>
              </a:rPr>
              <a:t>&lt;</a:t>
            </a:r>
            <a:r>
              <a:rPr lang="pt-BR" sz="3200" b="1" dirty="0" err="1">
                <a:solidFill>
                  <a:schemeClr val="tx2"/>
                </a:solidFill>
              </a:rPr>
              <a:t>appSettings</a:t>
            </a:r>
            <a:r>
              <a:rPr lang="pt-BR" sz="3200" b="1" dirty="0">
                <a:solidFill>
                  <a:schemeClr val="tx2"/>
                </a:solidFill>
              </a:rPr>
              <a:t>&gt;</a:t>
            </a:r>
            <a:br>
              <a:rPr lang="pt-BR" sz="3200" b="1" dirty="0">
                <a:solidFill>
                  <a:schemeClr val="tx2"/>
                </a:solidFill>
              </a:rPr>
            </a:br>
            <a:r>
              <a:rPr lang="pt-BR" sz="3200" b="1" dirty="0">
                <a:solidFill>
                  <a:schemeClr val="tx2"/>
                </a:solidFill>
              </a:rPr>
              <a:t>&lt;</a:t>
            </a:r>
            <a:r>
              <a:rPr lang="pt-BR" sz="3200" b="1" dirty="0" err="1">
                <a:solidFill>
                  <a:schemeClr val="tx2"/>
                </a:solidFill>
              </a:rPr>
              <a:t>add</a:t>
            </a:r>
            <a:r>
              <a:rPr lang="pt-BR" sz="3200" b="1" dirty="0">
                <a:solidFill>
                  <a:schemeClr val="tx2"/>
                </a:solidFill>
              </a:rPr>
              <a:t> </a:t>
            </a:r>
            <a:r>
              <a:rPr lang="pt-BR" sz="3200" b="1" dirty="0" err="1">
                <a:solidFill>
                  <a:schemeClr val="tx2"/>
                </a:solidFill>
              </a:rPr>
              <a:t>key</a:t>
            </a:r>
            <a:r>
              <a:rPr lang="pt-BR" sz="3200" b="1" dirty="0">
                <a:solidFill>
                  <a:schemeClr val="tx2"/>
                </a:solidFill>
              </a:rPr>
              <a:t>=“</a:t>
            </a:r>
            <a:r>
              <a:rPr lang="pt-BR" sz="3200" b="1" dirty="0" err="1">
                <a:solidFill>
                  <a:schemeClr val="tx2"/>
                </a:solidFill>
              </a:rPr>
              <a:t>owin:appStartup</a:t>
            </a:r>
            <a:r>
              <a:rPr lang="pt-BR" sz="3200" b="1" dirty="0">
                <a:solidFill>
                  <a:schemeClr val="tx2"/>
                </a:solidFill>
              </a:rPr>
              <a:t>” </a:t>
            </a:r>
            <a:r>
              <a:rPr lang="pt-BR" sz="3200" b="1" dirty="0" err="1">
                <a:solidFill>
                  <a:schemeClr val="tx2"/>
                </a:solidFill>
              </a:rPr>
              <a:t>value</a:t>
            </a:r>
            <a:r>
              <a:rPr lang="pt-BR" sz="3200" b="1" dirty="0">
                <a:solidFill>
                  <a:schemeClr val="tx2"/>
                </a:solidFill>
              </a:rPr>
              <a:t>=“</a:t>
            </a:r>
            <a:r>
              <a:rPr lang="pt-BR" sz="3200" b="1" dirty="0" err="1">
                <a:solidFill>
                  <a:schemeClr val="tx2"/>
                </a:solidFill>
              </a:rPr>
              <a:t>KatanaIntroIIS.Startup</a:t>
            </a:r>
            <a:r>
              <a:rPr lang="pt-BR" sz="3200" b="1" dirty="0">
                <a:solidFill>
                  <a:schemeClr val="tx2"/>
                </a:solidFill>
              </a:rPr>
              <a:t>” /&gt;</a:t>
            </a:r>
            <a:br>
              <a:rPr lang="pt-BR" sz="3200" b="1" dirty="0">
                <a:solidFill>
                  <a:schemeClr val="tx2"/>
                </a:solidFill>
              </a:rPr>
            </a:br>
            <a:r>
              <a:rPr lang="pt-BR" sz="3200" b="1" dirty="0">
                <a:solidFill>
                  <a:schemeClr val="tx2"/>
                </a:solidFill>
              </a:rPr>
              <a:t>&lt;/</a:t>
            </a:r>
            <a:r>
              <a:rPr lang="pt-BR" sz="3200" b="1" dirty="0" err="1">
                <a:solidFill>
                  <a:schemeClr val="tx2"/>
                </a:solidFill>
              </a:rPr>
              <a:t>appSettings</a:t>
            </a:r>
            <a:r>
              <a:rPr lang="pt-BR" sz="3200" b="1" dirty="0">
                <a:solidFill>
                  <a:schemeClr val="tx2"/>
                </a:solidFill>
              </a:rPr>
              <a:t>&gt;</a:t>
            </a:r>
          </a:p>
          <a:p>
            <a:pPr marL="342900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pt-BR" sz="3200" b="1" dirty="0">
                <a:solidFill>
                  <a:schemeClr val="tx2"/>
                </a:solidFill>
              </a:rPr>
              <a:t>[</a:t>
            </a:r>
            <a:r>
              <a:rPr lang="pt-BR" sz="3200" b="1" dirty="0" err="1">
                <a:solidFill>
                  <a:schemeClr val="tx2"/>
                </a:solidFill>
              </a:rPr>
              <a:t>assembly</a:t>
            </a:r>
            <a:r>
              <a:rPr lang="pt-BR" sz="3200" b="1" dirty="0">
                <a:solidFill>
                  <a:schemeClr val="tx2"/>
                </a:solidFill>
              </a:rPr>
              <a:t>: </a:t>
            </a:r>
            <a:r>
              <a:rPr lang="pt-BR" sz="3200" b="1" dirty="0" err="1">
                <a:solidFill>
                  <a:schemeClr val="tx2"/>
                </a:solidFill>
              </a:rPr>
              <a:t>OwinStartup</a:t>
            </a:r>
            <a:r>
              <a:rPr lang="pt-BR" sz="3200" b="1" dirty="0">
                <a:solidFill>
                  <a:schemeClr val="tx2"/>
                </a:solidFill>
              </a:rPr>
              <a:t>(</a:t>
            </a:r>
            <a:r>
              <a:rPr lang="pt-BR" sz="3200" b="1" dirty="0" err="1">
                <a:solidFill>
                  <a:schemeClr val="tx2"/>
                </a:solidFill>
              </a:rPr>
              <a:t>typeof</a:t>
            </a:r>
            <a:r>
              <a:rPr lang="pt-BR" sz="3200" b="1" dirty="0">
                <a:solidFill>
                  <a:schemeClr val="tx2"/>
                </a:solidFill>
              </a:rPr>
              <a:t>(</a:t>
            </a:r>
            <a:r>
              <a:rPr lang="pt-BR" sz="3200" b="1" dirty="0" err="1">
                <a:solidFill>
                  <a:schemeClr val="tx2"/>
                </a:solidFill>
              </a:rPr>
              <a:t>KatanaIntroIIS.Startup</a:t>
            </a:r>
            <a:r>
              <a:rPr lang="pt-BR" sz="3200" b="1" dirty="0">
                <a:solidFill>
                  <a:schemeClr val="tx2"/>
                </a:solidFill>
              </a:rPr>
              <a:t>))]</a:t>
            </a:r>
          </a:p>
          <a:p>
            <a:pPr marL="342900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pt-BR" sz="3200" b="1" dirty="0">
                <a:solidFill>
                  <a:schemeClr val="tx2"/>
                </a:solidFill>
              </a:rPr>
              <a:t>Default </a:t>
            </a:r>
          </a:p>
          <a:p>
            <a:pPr marL="342900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pt-BR" sz="3200" b="1" dirty="0">
                <a:solidFill>
                  <a:schemeClr val="tx2"/>
                </a:solidFill>
              </a:rPr>
              <a:t>Analisar a configuração do Startup no </a:t>
            </a:r>
            <a:r>
              <a:rPr lang="pt-BR" sz="3200" b="1" dirty="0" err="1">
                <a:solidFill>
                  <a:schemeClr val="tx2"/>
                </a:solidFill>
              </a:rPr>
              <a:t>template</a:t>
            </a:r>
            <a:r>
              <a:rPr lang="pt-BR" sz="3200" b="1" dirty="0">
                <a:solidFill>
                  <a:schemeClr val="tx2"/>
                </a:solidFill>
              </a:rPr>
              <a:t> padrão</a:t>
            </a:r>
          </a:p>
        </p:txBody>
      </p:sp>
    </p:spTree>
    <p:extLst>
      <p:ext uri="{BB962C8B-B14F-4D97-AF65-F5344CB8AC3E}">
        <p14:creationId xmlns:p14="http://schemas.microsoft.com/office/powerpoint/2010/main" val="47852035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6"/>
          <p:cNvSpPr txBox="1">
            <a:spLocks/>
          </p:cNvSpPr>
          <p:nvPr/>
        </p:nvSpPr>
        <p:spPr>
          <a:xfrm>
            <a:off x="779928" y="271851"/>
            <a:ext cx="8229600" cy="114300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b="1" dirty="0">
                <a:solidFill>
                  <a:schemeClr val="bg2"/>
                </a:solidFill>
              </a:rPr>
              <a:t>Asp.net </a:t>
            </a:r>
            <a:r>
              <a:rPr lang="pt-BR" b="1" dirty="0" err="1">
                <a:solidFill>
                  <a:schemeClr val="bg2"/>
                </a:solidFill>
              </a:rPr>
              <a:t>Identity</a:t>
            </a:r>
            <a:endParaRPr lang="pt-BR" b="1" dirty="0">
              <a:solidFill>
                <a:schemeClr val="bg2"/>
              </a:solidFill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779928" y="1065229"/>
            <a:ext cx="10932460" cy="51244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chemeClr val="bg1"/>
                </a:solidFill>
              </a:rPr>
              <a:t>Substitui o Asp.net </a:t>
            </a:r>
            <a:r>
              <a:rPr lang="pt-BR" sz="2800" b="1" dirty="0" err="1">
                <a:solidFill>
                  <a:schemeClr val="bg1"/>
                </a:solidFill>
              </a:rPr>
              <a:t>Membership</a:t>
            </a:r>
            <a:endParaRPr lang="pt-BR" sz="2800" b="1" dirty="0">
              <a:solidFill>
                <a:schemeClr val="bg1"/>
              </a:solidFill>
            </a:endParaRPr>
          </a:p>
          <a:p>
            <a:pPr marL="342900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chemeClr val="bg1"/>
                </a:solidFill>
              </a:rPr>
              <a:t>Autenticação e Autorização</a:t>
            </a:r>
          </a:p>
          <a:p>
            <a:pPr marL="342900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chemeClr val="bg1"/>
                </a:solidFill>
              </a:rPr>
              <a:t>Contas individuais: </a:t>
            </a:r>
            <a:r>
              <a:rPr lang="pt-BR" sz="2800" b="1" dirty="0" err="1">
                <a:solidFill>
                  <a:schemeClr val="bg1"/>
                </a:solidFill>
              </a:rPr>
              <a:t>Form-Based-Authentication</a:t>
            </a:r>
            <a:r>
              <a:rPr lang="pt-BR" sz="2800" b="1" dirty="0">
                <a:solidFill>
                  <a:schemeClr val="bg1"/>
                </a:solidFill>
              </a:rPr>
              <a:t> (armazenadas </a:t>
            </a:r>
            <a:br>
              <a:rPr lang="pt-BR" sz="2800" b="1" dirty="0">
                <a:solidFill>
                  <a:schemeClr val="bg1"/>
                </a:solidFill>
              </a:rPr>
            </a:br>
            <a:r>
              <a:rPr lang="pt-BR" sz="2800" b="1" dirty="0">
                <a:solidFill>
                  <a:schemeClr val="bg1"/>
                </a:solidFill>
              </a:rPr>
              <a:t>no banco de dados, contas locais ou de </a:t>
            </a:r>
            <a:r>
              <a:rPr lang="pt-BR" sz="2800" b="1" dirty="0" err="1">
                <a:solidFill>
                  <a:schemeClr val="bg1"/>
                </a:solidFill>
              </a:rPr>
              <a:t>third-parties</a:t>
            </a:r>
            <a:r>
              <a:rPr lang="pt-BR" sz="2800" b="1" dirty="0">
                <a:solidFill>
                  <a:schemeClr val="bg1"/>
                </a:solidFill>
              </a:rPr>
              <a:t> como </a:t>
            </a:r>
            <a:r>
              <a:rPr lang="pt-BR" sz="2800" b="1" dirty="0" err="1">
                <a:solidFill>
                  <a:schemeClr val="bg1"/>
                </a:solidFill>
              </a:rPr>
              <a:t>facebook</a:t>
            </a:r>
            <a:r>
              <a:rPr lang="pt-BR" sz="2800" b="1" dirty="0">
                <a:solidFill>
                  <a:schemeClr val="bg1"/>
                </a:solidFill>
              </a:rPr>
              <a:t>, </a:t>
            </a:r>
            <a:r>
              <a:rPr lang="pt-BR" sz="2800" b="1" dirty="0" err="1">
                <a:solidFill>
                  <a:schemeClr val="bg1"/>
                </a:solidFill>
              </a:rPr>
              <a:t>google</a:t>
            </a:r>
            <a:r>
              <a:rPr lang="pt-BR" sz="2800" b="1" dirty="0">
                <a:solidFill>
                  <a:schemeClr val="bg1"/>
                </a:solidFill>
              </a:rPr>
              <a:t> ou </a:t>
            </a:r>
            <a:r>
              <a:rPr lang="pt-BR" sz="2800" b="1" dirty="0" err="1">
                <a:solidFill>
                  <a:schemeClr val="bg1"/>
                </a:solidFill>
              </a:rPr>
              <a:t>twitter</a:t>
            </a:r>
            <a:r>
              <a:rPr lang="pt-BR" sz="2800" b="1" dirty="0">
                <a:solidFill>
                  <a:schemeClr val="bg1"/>
                </a:solidFill>
              </a:rPr>
              <a:t>)</a:t>
            </a:r>
          </a:p>
          <a:p>
            <a:pPr marL="342900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chemeClr val="bg1"/>
                </a:solidFill>
              </a:rPr>
              <a:t>Contas corporativas: AD </a:t>
            </a:r>
            <a:r>
              <a:rPr lang="pt-BR" sz="2800" b="1" dirty="0" err="1">
                <a:solidFill>
                  <a:schemeClr val="bg1"/>
                </a:solidFill>
              </a:rPr>
              <a:t>federation</a:t>
            </a:r>
            <a:r>
              <a:rPr lang="pt-BR" sz="2800" b="1" dirty="0">
                <a:solidFill>
                  <a:schemeClr val="bg1"/>
                </a:solidFill>
              </a:rPr>
              <a:t> </a:t>
            </a:r>
            <a:r>
              <a:rPr lang="pt-BR" sz="2800" b="1" dirty="0" err="1">
                <a:solidFill>
                  <a:schemeClr val="bg1"/>
                </a:solidFill>
              </a:rPr>
              <a:t>services</a:t>
            </a:r>
            <a:r>
              <a:rPr lang="pt-BR" sz="2800" b="1" dirty="0">
                <a:solidFill>
                  <a:schemeClr val="bg1"/>
                </a:solidFill>
              </a:rPr>
              <a:t>, Office 365, </a:t>
            </a:r>
            <a:r>
              <a:rPr lang="pt-BR" sz="2800" b="1" dirty="0" err="1">
                <a:solidFill>
                  <a:schemeClr val="bg1"/>
                </a:solidFill>
              </a:rPr>
              <a:t>Azure</a:t>
            </a:r>
            <a:r>
              <a:rPr lang="pt-BR" sz="2800" b="1" dirty="0">
                <a:solidFill>
                  <a:schemeClr val="bg1"/>
                </a:solidFill>
              </a:rPr>
              <a:t> AD Services</a:t>
            </a:r>
          </a:p>
          <a:p>
            <a:pPr marL="342900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chemeClr val="bg1"/>
                </a:solidFill>
              </a:rPr>
              <a:t>Single </a:t>
            </a:r>
            <a:r>
              <a:rPr lang="pt-BR" sz="2800" b="1" dirty="0" err="1">
                <a:solidFill>
                  <a:schemeClr val="bg1"/>
                </a:solidFill>
              </a:rPr>
              <a:t>Sign-On</a:t>
            </a:r>
            <a:r>
              <a:rPr lang="pt-BR" sz="2800" b="1" dirty="0">
                <a:solidFill>
                  <a:schemeClr val="bg1"/>
                </a:solidFill>
              </a:rPr>
              <a:t> para sistemas internos e sistemas externos</a:t>
            </a:r>
          </a:p>
          <a:p>
            <a:pPr marL="342900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chemeClr val="bg1"/>
                </a:solidFill>
              </a:rPr>
              <a:t>Windows </a:t>
            </a:r>
            <a:r>
              <a:rPr lang="pt-BR" sz="2800" b="1" dirty="0" err="1">
                <a:solidFill>
                  <a:schemeClr val="bg1"/>
                </a:solidFill>
              </a:rPr>
              <a:t>Based</a:t>
            </a:r>
            <a:r>
              <a:rPr lang="pt-BR" sz="2800" b="1" dirty="0">
                <a:solidFill>
                  <a:schemeClr val="bg1"/>
                </a:solidFill>
              </a:rPr>
              <a:t> </a:t>
            </a:r>
            <a:r>
              <a:rPr lang="pt-BR" sz="2800" b="1" dirty="0" err="1">
                <a:solidFill>
                  <a:schemeClr val="bg1"/>
                </a:solidFill>
              </a:rPr>
              <a:t>Authentication</a:t>
            </a:r>
            <a:r>
              <a:rPr lang="pt-BR" sz="2800" b="1" dirty="0">
                <a:solidFill>
                  <a:schemeClr val="bg1"/>
                </a:solidFill>
              </a:rPr>
              <a:t>: Autenticação pelo AD da rede interna </a:t>
            </a:r>
          </a:p>
        </p:txBody>
      </p:sp>
    </p:spTree>
    <p:extLst>
      <p:ext uri="{BB962C8B-B14F-4D97-AF65-F5344CB8AC3E}">
        <p14:creationId xmlns:p14="http://schemas.microsoft.com/office/powerpoint/2010/main" val="384447836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6"/>
          <p:cNvSpPr txBox="1">
            <a:spLocks/>
          </p:cNvSpPr>
          <p:nvPr/>
        </p:nvSpPr>
        <p:spPr>
          <a:xfrm>
            <a:off x="779928" y="271851"/>
            <a:ext cx="8229600" cy="114300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b="1" dirty="0">
                <a:solidFill>
                  <a:schemeClr val="bg2"/>
                </a:solidFill>
              </a:rPr>
              <a:t>Asp.net </a:t>
            </a:r>
            <a:r>
              <a:rPr lang="pt-BR" b="1" dirty="0" err="1">
                <a:solidFill>
                  <a:schemeClr val="bg2"/>
                </a:solidFill>
              </a:rPr>
              <a:t>Identity</a:t>
            </a:r>
            <a:endParaRPr lang="pt-BR" b="1" dirty="0">
              <a:solidFill>
                <a:schemeClr val="bg2"/>
              </a:solidFill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779928" y="968284"/>
            <a:ext cx="10357964" cy="58169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3200" b="1" dirty="0">
                <a:solidFill>
                  <a:schemeClr val="bg1"/>
                </a:solidFill>
              </a:rPr>
              <a:t>Analisar o banco e a </a:t>
            </a:r>
            <a:r>
              <a:rPr lang="pt-BR" sz="3200" b="1" dirty="0" err="1">
                <a:solidFill>
                  <a:schemeClr val="bg1"/>
                </a:solidFill>
              </a:rPr>
              <a:t>connectionstring</a:t>
            </a:r>
            <a:r>
              <a:rPr lang="pt-BR" sz="3200" b="1" dirty="0">
                <a:solidFill>
                  <a:schemeClr val="bg1"/>
                </a:solidFill>
              </a:rPr>
              <a:t> do </a:t>
            </a:r>
            <a:r>
              <a:rPr lang="pt-BR" sz="3200" b="1" dirty="0" err="1">
                <a:solidFill>
                  <a:schemeClr val="bg1"/>
                </a:solidFill>
              </a:rPr>
              <a:t>template</a:t>
            </a:r>
            <a:r>
              <a:rPr lang="pt-BR" sz="3200" b="1" dirty="0">
                <a:solidFill>
                  <a:schemeClr val="bg1"/>
                </a:solidFill>
              </a:rPr>
              <a:t> padrão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3200" b="1" dirty="0" err="1">
                <a:solidFill>
                  <a:schemeClr val="bg1"/>
                </a:solidFill>
              </a:rPr>
              <a:t>Aspnet.Identity.Core</a:t>
            </a:r>
            <a:endParaRPr lang="pt-BR" sz="3200" b="1" dirty="0">
              <a:solidFill>
                <a:schemeClr val="bg1"/>
              </a:solidFill>
            </a:endParaRPr>
          </a:p>
          <a:p>
            <a:pPr marL="914400" lvl="1" indent="-457200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pt-BR" sz="2400" b="1" dirty="0">
                <a:solidFill>
                  <a:schemeClr val="bg1"/>
                </a:solidFill>
              </a:rPr>
              <a:t>Interfaces </a:t>
            </a:r>
            <a:r>
              <a:rPr lang="pt-BR" sz="2400" b="1" dirty="0" err="1">
                <a:solidFill>
                  <a:schemeClr val="bg1"/>
                </a:solidFill>
              </a:rPr>
              <a:t>IUser</a:t>
            </a:r>
            <a:r>
              <a:rPr lang="pt-BR" sz="2400" b="1" dirty="0">
                <a:solidFill>
                  <a:schemeClr val="bg1"/>
                </a:solidFill>
              </a:rPr>
              <a:t> e </a:t>
            </a:r>
            <a:r>
              <a:rPr lang="pt-BR" sz="2400" b="1" dirty="0" err="1">
                <a:solidFill>
                  <a:schemeClr val="bg1"/>
                </a:solidFill>
              </a:rPr>
              <a:t>IRole</a:t>
            </a:r>
            <a:endParaRPr lang="pt-BR" sz="2400" b="1" dirty="0">
              <a:solidFill>
                <a:schemeClr val="bg1"/>
              </a:solidFill>
            </a:endParaRPr>
          </a:p>
          <a:p>
            <a:pPr marL="914400" lvl="1" indent="-457200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pt-BR" sz="2400" b="1" dirty="0">
                <a:solidFill>
                  <a:schemeClr val="bg1"/>
                </a:solidFill>
              </a:rPr>
              <a:t>Interfaces I*</a:t>
            </a:r>
            <a:r>
              <a:rPr lang="pt-BR" sz="2400" b="1" dirty="0" err="1">
                <a:solidFill>
                  <a:schemeClr val="bg1"/>
                </a:solidFill>
              </a:rPr>
              <a:t>Store</a:t>
            </a:r>
            <a:r>
              <a:rPr lang="pt-BR" sz="2400" b="1" dirty="0">
                <a:solidFill>
                  <a:schemeClr val="bg1"/>
                </a:solidFill>
              </a:rPr>
              <a:t> – representam os repositórios</a:t>
            </a:r>
          </a:p>
          <a:p>
            <a:pPr marL="914400" lvl="1" indent="-457200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pt-BR" sz="2400" b="1" dirty="0" err="1">
                <a:solidFill>
                  <a:schemeClr val="bg1"/>
                </a:solidFill>
              </a:rPr>
              <a:t>UserManager</a:t>
            </a:r>
            <a:r>
              <a:rPr lang="pt-BR" sz="2400" b="1" dirty="0">
                <a:solidFill>
                  <a:schemeClr val="bg1"/>
                </a:solidFill>
              </a:rPr>
              <a:t> – Responsável por validar usuário e senha, </a:t>
            </a:r>
            <a:br>
              <a:rPr lang="pt-BR" sz="2400" b="1" dirty="0">
                <a:solidFill>
                  <a:schemeClr val="bg1"/>
                </a:solidFill>
              </a:rPr>
            </a:br>
            <a:r>
              <a:rPr lang="pt-BR" sz="2400" b="1" dirty="0">
                <a:solidFill>
                  <a:schemeClr val="bg1"/>
                </a:solidFill>
              </a:rPr>
              <a:t>garantir que o </a:t>
            </a:r>
            <a:r>
              <a:rPr lang="pt-BR" sz="2400" b="1" dirty="0" err="1">
                <a:solidFill>
                  <a:schemeClr val="bg1"/>
                </a:solidFill>
              </a:rPr>
              <a:t>hash</a:t>
            </a:r>
            <a:r>
              <a:rPr lang="pt-BR" sz="2400" b="1" dirty="0">
                <a:solidFill>
                  <a:schemeClr val="bg1"/>
                </a:solidFill>
              </a:rPr>
              <a:t> da senha foi gerado antes de persistir</a:t>
            </a:r>
          </a:p>
          <a:p>
            <a:pPr marL="914400" lvl="1" indent="-457200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pt-BR" sz="2400" b="1" dirty="0" err="1">
                <a:solidFill>
                  <a:schemeClr val="bg1"/>
                </a:solidFill>
              </a:rPr>
              <a:t>IIdentityValidator</a:t>
            </a:r>
            <a:r>
              <a:rPr lang="pt-BR" sz="2400" b="1" dirty="0">
                <a:solidFill>
                  <a:schemeClr val="bg1"/>
                </a:solidFill>
              </a:rPr>
              <a:t> interface que permite implementar </a:t>
            </a:r>
            <a:br>
              <a:rPr lang="pt-BR" sz="2400" b="1" dirty="0">
                <a:solidFill>
                  <a:schemeClr val="bg1"/>
                </a:solidFill>
              </a:rPr>
            </a:br>
            <a:r>
              <a:rPr lang="pt-BR" sz="2400" b="1" dirty="0">
                <a:solidFill>
                  <a:schemeClr val="bg1"/>
                </a:solidFill>
              </a:rPr>
              <a:t>validadores customizados ou </a:t>
            </a:r>
            <a:r>
              <a:rPr lang="pt-BR" sz="2400" b="1" dirty="0" err="1">
                <a:solidFill>
                  <a:schemeClr val="bg1"/>
                </a:solidFill>
              </a:rPr>
              <a:t>custom</a:t>
            </a:r>
            <a:r>
              <a:rPr lang="pt-BR" sz="2400" b="1" dirty="0">
                <a:solidFill>
                  <a:schemeClr val="bg1"/>
                </a:solidFill>
              </a:rPr>
              <a:t> </a:t>
            </a:r>
            <a:r>
              <a:rPr lang="pt-BR" sz="2400" b="1" dirty="0" err="1">
                <a:solidFill>
                  <a:schemeClr val="bg1"/>
                </a:solidFill>
              </a:rPr>
              <a:t>password</a:t>
            </a:r>
            <a:r>
              <a:rPr lang="pt-BR" sz="2400" b="1" dirty="0">
                <a:solidFill>
                  <a:schemeClr val="bg1"/>
                </a:solidFill>
              </a:rPr>
              <a:t> </a:t>
            </a:r>
            <a:r>
              <a:rPr lang="pt-BR" sz="2400" b="1" dirty="0" err="1">
                <a:solidFill>
                  <a:schemeClr val="bg1"/>
                </a:solidFill>
              </a:rPr>
              <a:t>hashers</a:t>
            </a:r>
            <a:r>
              <a:rPr lang="pt-BR" sz="2400" b="1" dirty="0">
                <a:solidFill>
                  <a:schemeClr val="bg1"/>
                </a:solidFill>
              </a:rPr>
              <a:t> </a:t>
            </a:r>
            <a:br>
              <a:rPr lang="pt-BR" sz="2400" b="1" dirty="0">
                <a:solidFill>
                  <a:schemeClr val="bg1"/>
                </a:solidFill>
              </a:rPr>
            </a:br>
            <a:r>
              <a:rPr lang="pt-BR" sz="2400" b="1" dirty="0">
                <a:solidFill>
                  <a:schemeClr val="bg1"/>
                </a:solidFill>
              </a:rPr>
              <a:t>para que o </a:t>
            </a:r>
            <a:r>
              <a:rPr lang="pt-BR" sz="2400" b="1" dirty="0" err="1">
                <a:solidFill>
                  <a:schemeClr val="bg1"/>
                </a:solidFill>
              </a:rPr>
              <a:t>UserManager</a:t>
            </a:r>
            <a:r>
              <a:rPr lang="pt-BR" sz="2400" b="1" dirty="0">
                <a:solidFill>
                  <a:schemeClr val="bg1"/>
                </a:solidFill>
              </a:rPr>
              <a:t> utilize.</a:t>
            </a:r>
          </a:p>
          <a:p>
            <a:pPr marL="914400" lvl="1" indent="-457200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pt-BR" sz="2400" b="1" dirty="0">
                <a:solidFill>
                  <a:schemeClr val="bg1"/>
                </a:solidFill>
              </a:rPr>
              <a:t>Não utilize os </a:t>
            </a:r>
            <a:r>
              <a:rPr lang="pt-BR" sz="2400" b="1" dirty="0" err="1">
                <a:solidFill>
                  <a:schemeClr val="bg1"/>
                </a:solidFill>
              </a:rPr>
              <a:t>stores</a:t>
            </a:r>
            <a:r>
              <a:rPr lang="pt-BR" sz="2400" b="1" dirty="0">
                <a:solidFill>
                  <a:schemeClr val="bg1"/>
                </a:solidFill>
              </a:rPr>
              <a:t> diretamente na aplicação, pois o </a:t>
            </a:r>
            <a:r>
              <a:rPr lang="pt-BR" sz="2400" b="1" dirty="0" err="1">
                <a:solidFill>
                  <a:schemeClr val="bg1"/>
                </a:solidFill>
              </a:rPr>
              <a:t>UserManager</a:t>
            </a:r>
            <a:r>
              <a:rPr lang="pt-BR" sz="2400" b="1" dirty="0">
                <a:solidFill>
                  <a:schemeClr val="bg1"/>
                </a:solidFill>
              </a:rPr>
              <a:t> </a:t>
            </a:r>
            <a:br>
              <a:rPr lang="pt-BR" sz="2400" b="1" dirty="0">
                <a:solidFill>
                  <a:schemeClr val="bg1"/>
                </a:solidFill>
              </a:rPr>
            </a:br>
            <a:r>
              <a:rPr lang="pt-BR" sz="2400" b="1" dirty="0">
                <a:solidFill>
                  <a:schemeClr val="bg1"/>
                </a:solidFill>
              </a:rPr>
              <a:t>possui lógica de domínio e é responsável por orquestrar todos </a:t>
            </a:r>
            <a:br>
              <a:rPr lang="pt-BR" sz="2400" b="1" dirty="0">
                <a:solidFill>
                  <a:schemeClr val="bg1"/>
                </a:solidFill>
              </a:rPr>
            </a:br>
            <a:r>
              <a:rPr lang="pt-BR" sz="2400" b="1" dirty="0">
                <a:solidFill>
                  <a:schemeClr val="bg1"/>
                </a:solidFill>
              </a:rPr>
              <a:t>os componentes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pt-BR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028662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6"/>
          <p:cNvSpPr txBox="1">
            <a:spLocks/>
          </p:cNvSpPr>
          <p:nvPr/>
        </p:nvSpPr>
        <p:spPr>
          <a:xfrm>
            <a:off x="779928" y="419743"/>
            <a:ext cx="4921625" cy="114300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b="1" dirty="0">
                <a:solidFill>
                  <a:schemeClr val="bg1"/>
                </a:solidFill>
              </a:rPr>
              <a:t>Asp.net </a:t>
            </a:r>
            <a:r>
              <a:rPr lang="pt-BR" b="1" dirty="0" err="1">
                <a:solidFill>
                  <a:schemeClr val="bg1"/>
                </a:solidFill>
              </a:rPr>
              <a:t>Identity</a:t>
            </a:r>
            <a:endParaRPr lang="pt-BR" b="1" dirty="0">
              <a:solidFill>
                <a:schemeClr val="bg1"/>
              </a:solidFill>
            </a:endParaRPr>
          </a:p>
        </p:txBody>
      </p:sp>
      <p:grpSp>
        <p:nvGrpSpPr>
          <p:cNvPr id="4" name="Grupo 3"/>
          <p:cNvGrpSpPr/>
          <p:nvPr/>
        </p:nvGrpSpPr>
        <p:grpSpPr>
          <a:xfrm>
            <a:off x="0" y="1748118"/>
            <a:ext cx="6123146" cy="1129553"/>
            <a:chOff x="26894" y="1748118"/>
            <a:chExt cx="6096252" cy="1129553"/>
          </a:xfrm>
        </p:grpSpPr>
        <p:sp>
          <p:nvSpPr>
            <p:cNvPr id="2" name="Elipse 1"/>
            <p:cNvSpPr/>
            <p:nvPr/>
          </p:nvSpPr>
          <p:spPr>
            <a:xfrm>
              <a:off x="26894" y="1748118"/>
              <a:ext cx="6096252" cy="112955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b="1" dirty="0">
                <a:solidFill>
                  <a:schemeClr val="bg2"/>
                </a:solidFill>
              </a:endParaRPr>
            </a:p>
          </p:txBody>
        </p:sp>
        <p:sp>
          <p:nvSpPr>
            <p:cNvPr id="3" name="CaixaDeTexto 2"/>
            <p:cNvSpPr txBox="1"/>
            <p:nvPr/>
          </p:nvSpPr>
          <p:spPr>
            <a:xfrm>
              <a:off x="207932" y="2087887"/>
              <a:ext cx="574817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400" b="1" dirty="0" err="1">
                  <a:solidFill>
                    <a:schemeClr val="bg2"/>
                  </a:solidFill>
                </a:rPr>
                <a:t>Microsoft.Aspnet.Identity.EntityFramework</a:t>
              </a:r>
              <a:endParaRPr lang="pt-BR" sz="2400" b="1" dirty="0">
                <a:solidFill>
                  <a:schemeClr val="bg2"/>
                </a:solidFill>
              </a:endParaRPr>
            </a:p>
          </p:txBody>
        </p:sp>
      </p:grpSp>
      <p:grpSp>
        <p:nvGrpSpPr>
          <p:cNvPr id="7" name="Grupo 6"/>
          <p:cNvGrpSpPr/>
          <p:nvPr/>
        </p:nvGrpSpPr>
        <p:grpSpPr>
          <a:xfrm>
            <a:off x="248273" y="3217439"/>
            <a:ext cx="11586522" cy="2369880"/>
            <a:chOff x="248273" y="3217439"/>
            <a:chExt cx="11586522" cy="2369880"/>
          </a:xfrm>
        </p:grpSpPr>
        <p:sp>
          <p:nvSpPr>
            <p:cNvPr id="6" name="CaixaDeTexto 5"/>
            <p:cNvSpPr txBox="1"/>
            <p:nvPr/>
          </p:nvSpPr>
          <p:spPr>
            <a:xfrm>
              <a:off x="6137146" y="3217439"/>
              <a:ext cx="5697649" cy="23698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800100" lvl="1" indent="-342900">
                <a:spcAft>
                  <a:spcPts val="1200"/>
                </a:spcAft>
                <a:buFont typeface="Arial" panose="020B0604020202020204" pitchFamily="34" charset="0"/>
                <a:buChar char="•"/>
              </a:pPr>
              <a:r>
                <a:rPr lang="pt-BR" sz="3200" b="1" dirty="0">
                  <a:solidFill>
                    <a:schemeClr val="bg2"/>
                  </a:solidFill>
                </a:rPr>
                <a:t>Analisar </a:t>
              </a:r>
              <a:r>
                <a:rPr lang="pt-BR" sz="3200" b="1" dirty="0" err="1">
                  <a:solidFill>
                    <a:schemeClr val="bg2"/>
                  </a:solidFill>
                </a:rPr>
                <a:t>AccountController</a:t>
              </a:r>
              <a:endParaRPr lang="pt-BR" sz="3200" b="1" dirty="0">
                <a:solidFill>
                  <a:schemeClr val="bg2"/>
                </a:solidFill>
              </a:endParaRPr>
            </a:p>
            <a:p>
              <a:pPr marL="800100" lvl="1" indent="-342900">
                <a:spcAft>
                  <a:spcPts val="1200"/>
                </a:spcAft>
                <a:buFont typeface="Arial" panose="020B0604020202020204" pitchFamily="34" charset="0"/>
                <a:buChar char="•"/>
              </a:pPr>
              <a:r>
                <a:rPr lang="pt-BR" sz="3200" b="1" dirty="0">
                  <a:solidFill>
                    <a:schemeClr val="bg2"/>
                  </a:solidFill>
                </a:rPr>
                <a:t>Analisar </a:t>
              </a:r>
              <a:r>
                <a:rPr lang="pt-BR" sz="3200" b="1" dirty="0" err="1">
                  <a:solidFill>
                    <a:schemeClr val="bg2"/>
                  </a:solidFill>
                </a:rPr>
                <a:t>Models</a:t>
              </a:r>
              <a:endParaRPr lang="pt-BR" sz="3200" b="1" dirty="0">
                <a:solidFill>
                  <a:schemeClr val="bg2"/>
                </a:solidFill>
              </a:endParaRPr>
            </a:p>
            <a:p>
              <a:pPr marL="800100" lvl="1" indent="-342900">
                <a:spcAft>
                  <a:spcPts val="1200"/>
                </a:spcAft>
                <a:buFont typeface="Arial" panose="020B0604020202020204" pitchFamily="34" charset="0"/>
                <a:buChar char="•"/>
              </a:pPr>
              <a:r>
                <a:rPr lang="pt-BR" sz="3200" b="1" dirty="0">
                  <a:solidFill>
                    <a:schemeClr val="bg2"/>
                  </a:solidFill>
                </a:rPr>
                <a:t>Customizando o </a:t>
              </a:r>
              <a:r>
                <a:rPr lang="pt-BR" sz="3200" b="1" dirty="0" err="1">
                  <a:solidFill>
                    <a:schemeClr val="bg2"/>
                  </a:solidFill>
                </a:rPr>
                <a:t>ApplicationUser</a:t>
              </a:r>
              <a:endParaRPr lang="pt-BR" sz="3600" b="1" dirty="0">
                <a:solidFill>
                  <a:schemeClr val="bg2"/>
                </a:solidFill>
              </a:endParaRPr>
            </a:p>
          </p:txBody>
        </p:sp>
        <p:sp>
          <p:nvSpPr>
            <p:cNvPr id="5" name="CaixaDeTexto 4"/>
            <p:cNvSpPr txBox="1"/>
            <p:nvPr/>
          </p:nvSpPr>
          <p:spPr>
            <a:xfrm>
              <a:off x="248273" y="3243410"/>
              <a:ext cx="5587750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1" indent="-457200">
                <a:buFont typeface="Arial" panose="020B0604020202020204" pitchFamily="34" charset="0"/>
                <a:buChar char="•"/>
              </a:pPr>
              <a:r>
                <a:rPr lang="pt-BR" sz="3200" b="1" dirty="0">
                  <a:solidFill>
                    <a:schemeClr val="bg1"/>
                  </a:solidFill>
                </a:rPr>
                <a:t>Implementação das interfaces I*</a:t>
              </a:r>
              <a:r>
                <a:rPr lang="pt-BR" sz="3200" b="1" dirty="0" err="1">
                  <a:solidFill>
                    <a:schemeClr val="bg1"/>
                  </a:solidFill>
                </a:rPr>
                <a:t>Store</a:t>
              </a:r>
              <a:r>
                <a:rPr lang="pt-BR" sz="3200" b="1" dirty="0">
                  <a:solidFill>
                    <a:schemeClr val="bg1"/>
                  </a:solidFill>
                </a:rPr>
                <a:t> para </a:t>
              </a:r>
              <a:r>
                <a:rPr lang="pt-BR" sz="3200" b="1" dirty="0" err="1">
                  <a:solidFill>
                    <a:schemeClr val="bg1"/>
                  </a:solidFill>
                </a:rPr>
                <a:t>entity</a:t>
              </a:r>
              <a:r>
                <a:rPr lang="pt-BR" sz="3200" b="1" dirty="0">
                  <a:solidFill>
                    <a:schemeClr val="bg1"/>
                  </a:solidFill>
                </a:rPr>
                <a:t> framework com SQL Server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endParaRPr lang="pt-BR" sz="2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" name="Grupo 8"/>
          <p:cNvGrpSpPr/>
          <p:nvPr/>
        </p:nvGrpSpPr>
        <p:grpSpPr>
          <a:xfrm>
            <a:off x="6137147" y="1748117"/>
            <a:ext cx="6054853" cy="1129553"/>
            <a:chOff x="26894" y="1748118"/>
            <a:chExt cx="6096252" cy="1129553"/>
          </a:xfrm>
        </p:grpSpPr>
        <p:sp>
          <p:nvSpPr>
            <p:cNvPr id="10" name="Elipse 9"/>
            <p:cNvSpPr/>
            <p:nvPr/>
          </p:nvSpPr>
          <p:spPr>
            <a:xfrm>
              <a:off x="26894" y="1748118"/>
              <a:ext cx="6096252" cy="1129553"/>
            </a:xfrm>
            <a:prstGeom prst="ellipse">
              <a:avLst/>
            </a:prstGeom>
            <a:solidFill>
              <a:srgbClr val="FF79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b="1" dirty="0">
                <a:solidFill>
                  <a:schemeClr val="bg2"/>
                </a:solidFill>
              </a:endParaRPr>
            </a:p>
          </p:txBody>
        </p:sp>
        <p:sp>
          <p:nvSpPr>
            <p:cNvPr id="11" name="CaixaDeTexto 10"/>
            <p:cNvSpPr txBox="1"/>
            <p:nvPr/>
          </p:nvSpPr>
          <p:spPr>
            <a:xfrm>
              <a:off x="381057" y="1845841"/>
              <a:ext cx="538244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400" b="1" dirty="0">
                  <a:solidFill>
                    <a:schemeClr val="bg1"/>
                  </a:solidFill>
                </a:rPr>
                <a:t>Demo: </a:t>
              </a:r>
            </a:p>
            <a:p>
              <a:pPr algn="ctr"/>
              <a:r>
                <a:rPr lang="pt-BR" sz="2400" b="1" dirty="0">
                  <a:solidFill>
                    <a:schemeClr val="bg1"/>
                  </a:solidFill>
                </a:rPr>
                <a:t>Modificar o </a:t>
              </a:r>
              <a:r>
                <a:rPr lang="pt-BR" sz="2400" b="1" dirty="0" err="1">
                  <a:solidFill>
                    <a:schemeClr val="bg1"/>
                  </a:solidFill>
                </a:rPr>
                <a:t>template</a:t>
              </a:r>
              <a:r>
                <a:rPr lang="pt-BR" sz="2400" b="1" dirty="0">
                  <a:solidFill>
                    <a:schemeClr val="bg1"/>
                  </a:solidFill>
                </a:rPr>
                <a:t> padrão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1076447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6"/>
          <p:cNvSpPr txBox="1">
            <a:spLocks/>
          </p:cNvSpPr>
          <p:nvPr/>
        </p:nvSpPr>
        <p:spPr>
          <a:xfrm>
            <a:off x="779928" y="271851"/>
            <a:ext cx="8229600" cy="114300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b="1" dirty="0">
                <a:solidFill>
                  <a:schemeClr val="bg2"/>
                </a:solidFill>
              </a:rPr>
              <a:t>Asp.net </a:t>
            </a:r>
            <a:r>
              <a:rPr lang="pt-BR" b="1" dirty="0" err="1">
                <a:solidFill>
                  <a:schemeClr val="bg2"/>
                </a:solidFill>
              </a:rPr>
              <a:t>Identity</a:t>
            </a:r>
            <a:endParaRPr lang="pt-BR" b="1" dirty="0">
              <a:solidFill>
                <a:schemeClr val="bg2"/>
              </a:solidFill>
            </a:endParaRPr>
          </a:p>
        </p:txBody>
      </p:sp>
      <p:grpSp>
        <p:nvGrpSpPr>
          <p:cNvPr id="19" name="Grupo 18"/>
          <p:cNvGrpSpPr/>
          <p:nvPr/>
        </p:nvGrpSpPr>
        <p:grpSpPr>
          <a:xfrm>
            <a:off x="0" y="1383980"/>
            <a:ext cx="8128747" cy="4707540"/>
            <a:chOff x="0" y="1383980"/>
            <a:chExt cx="8128747" cy="4707540"/>
          </a:xfrm>
        </p:grpSpPr>
        <p:sp>
          <p:nvSpPr>
            <p:cNvPr id="2" name="Retângulo 1"/>
            <p:cNvSpPr/>
            <p:nvPr/>
          </p:nvSpPr>
          <p:spPr>
            <a:xfrm>
              <a:off x="0" y="2312894"/>
              <a:ext cx="8128747" cy="26221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grpSp>
          <p:nvGrpSpPr>
            <p:cNvPr id="9" name="Grupo 8"/>
            <p:cNvGrpSpPr/>
            <p:nvPr/>
          </p:nvGrpSpPr>
          <p:grpSpPr>
            <a:xfrm>
              <a:off x="3960159" y="1532965"/>
              <a:ext cx="107576" cy="4558555"/>
              <a:chOff x="3960159" y="1963269"/>
              <a:chExt cx="107576" cy="4558555"/>
            </a:xfrm>
          </p:grpSpPr>
          <p:sp>
            <p:nvSpPr>
              <p:cNvPr id="5" name="Retângulo 4"/>
              <p:cNvSpPr/>
              <p:nvPr/>
            </p:nvSpPr>
            <p:spPr>
              <a:xfrm>
                <a:off x="3960159" y="2675965"/>
                <a:ext cx="107576" cy="384585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" name="Retângulo 2"/>
              <p:cNvSpPr/>
              <p:nvPr/>
            </p:nvSpPr>
            <p:spPr>
              <a:xfrm>
                <a:off x="3966882" y="1963269"/>
                <a:ext cx="94130" cy="65890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13" name="CaixaDeTexto 12"/>
            <p:cNvSpPr txBox="1"/>
            <p:nvPr/>
          </p:nvSpPr>
          <p:spPr>
            <a:xfrm>
              <a:off x="61026" y="1383980"/>
              <a:ext cx="3724836" cy="892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400" b="1" dirty="0">
                  <a:solidFill>
                    <a:schemeClr val="accent3">
                      <a:lumMod val="75000"/>
                    </a:schemeClr>
                  </a:solidFill>
                </a:rPr>
                <a:t>Vantagens de </a:t>
              </a:r>
              <a:r>
                <a:rPr lang="pt-BR" sz="2400" b="1" dirty="0" err="1">
                  <a:solidFill>
                    <a:schemeClr val="accent3">
                      <a:lumMod val="75000"/>
                    </a:schemeClr>
                  </a:solidFill>
                </a:rPr>
                <a:t>Logins</a:t>
              </a:r>
              <a:r>
                <a:rPr lang="pt-BR" sz="2400" b="1" dirty="0">
                  <a:solidFill>
                    <a:schemeClr val="accent3">
                      <a:lumMod val="75000"/>
                    </a:schemeClr>
                  </a:solidFill>
                </a:rPr>
                <a:t> externos para o </a:t>
              </a:r>
              <a:r>
                <a:rPr lang="pt-BR" sz="2800" b="1" u="sng" dirty="0">
                  <a:solidFill>
                    <a:schemeClr val="accent3">
                      <a:lumMod val="75000"/>
                    </a:schemeClr>
                  </a:solidFill>
                </a:rPr>
                <a:t>sistema</a:t>
              </a:r>
              <a:r>
                <a:rPr lang="pt-BR" sz="2400" b="1" dirty="0">
                  <a:solidFill>
                    <a:schemeClr val="accent3">
                      <a:lumMod val="75000"/>
                    </a:schemeClr>
                  </a:solidFill>
                </a:rPr>
                <a:t>:</a:t>
              </a:r>
            </a:p>
          </p:txBody>
        </p:sp>
        <p:sp>
          <p:nvSpPr>
            <p:cNvPr id="14" name="CaixaDeTexto 13"/>
            <p:cNvSpPr txBox="1"/>
            <p:nvPr/>
          </p:nvSpPr>
          <p:spPr>
            <a:xfrm>
              <a:off x="117662" y="2554447"/>
              <a:ext cx="3724836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1"/>
              <a:r>
                <a:rPr lang="pt-BR" sz="2400" b="1" dirty="0">
                  <a:solidFill>
                    <a:srgbClr val="0E4582"/>
                  </a:solidFill>
                </a:rPr>
                <a:t>Delega a responsabilidade de autenticação, armazenamento de senhas, reset de senhas, bloqueio de acessos;</a:t>
              </a:r>
            </a:p>
            <a:p>
              <a:endParaRPr lang="pt-BR" dirty="0"/>
            </a:p>
          </p:txBody>
        </p:sp>
        <p:sp>
          <p:nvSpPr>
            <p:cNvPr id="15" name="CaixaDeTexto 14"/>
            <p:cNvSpPr txBox="1"/>
            <p:nvPr/>
          </p:nvSpPr>
          <p:spPr>
            <a:xfrm>
              <a:off x="4303058" y="1383980"/>
              <a:ext cx="3724836" cy="892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400" b="1" dirty="0">
                  <a:solidFill>
                    <a:schemeClr val="accent3">
                      <a:lumMod val="75000"/>
                    </a:schemeClr>
                  </a:solidFill>
                </a:rPr>
                <a:t>Vantagens de </a:t>
              </a:r>
              <a:r>
                <a:rPr lang="pt-BR" sz="2400" b="1" dirty="0" err="1">
                  <a:solidFill>
                    <a:schemeClr val="accent3">
                      <a:lumMod val="75000"/>
                    </a:schemeClr>
                  </a:solidFill>
                </a:rPr>
                <a:t>logins</a:t>
              </a:r>
              <a:r>
                <a:rPr lang="pt-BR" sz="2400" b="1" dirty="0">
                  <a:solidFill>
                    <a:schemeClr val="accent3">
                      <a:lumMod val="75000"/>
                    </a:schemeClr>
                  </a:solidFill>
                </a:rPr>
                <a:t> externos para o </a:t>
              </a:r>
              <a:r>
                <a:rPr lang="pt-BR" sz="2800" b="1" u="sng" dirty="0">
                  <a:solidFill>
                    <a:schemeClr val="accent3">
                      <a:lumMod val="75000"/>
                    </a:schemeClr>
                  </a:solidFill>
                </a:rPr>
                <a:t>usuário</a:t>
              </a:r>
              <a:r>
                <a:rPr lang="pt-BR" sz="2400" b="1" dirty="0">
                  <a:solidFill>
                    <a:schemeClr val="accent3">
                      <a:lumMod val="75000"/>
                    </a:schemeClr>
                  </a:solidFill>
                </a:rPr>
                <a:t>:</a:t>
              </a:r>
            </a:p>
          </p:txBody>
        </p:sp>
        <p:sp>
          <p:nvSpPr>
            <p:cNvPr id="16" name="CaixaDeTexto 15"/>
            <p:cNvSpPr txBox="1"/>
            <p:nvPr/>
          </p:nvSpPr>
          <p:spPr>
            <a:xfrm>
              <a:off x="4185396" y="2558435"/>
              <a:ext cx="3724836" cy="18466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400" b="1" dirty="0">
                  <a:solidFill>
                    <a:srgbClr val="0E4582"/>
                  </a:solidFill>
                </a:rPr>
                <a:t>Experiência de Single</a:t>
              </a:r>
            </a:p>
            <a:p>
              <a:r>
                <a:rPr lang="pt-BR" sz="2400" b="1" dirty="0" err="1">
                  <a:solidFill>
                    <a:srgbClr val="0E4582"/>
                  </a:solidFill>
                </a:rPr>
                <a:t>sign-on</a:t>
              </a:r>
              <a:r>
                <a:rPr lang="pt-BR" sz="2400" b="1" dirty="0">
                  <a:solidFill>
                    <a:srgbClr val="0E4582"/>
                  </a:solidFill>
                </a:rPr>
                <a:t> entre aplicativos que utilizam o mesmo provedor de autenticação;</a:t>
              </a:r>
            </a:p>
            <a:p>
              <a:endParaRPr lang="pt-BR" dirty="0"/>
            </a:p>
          </p:txBody>
        </p:sp>
      </p:grpSp>
      <p:sp>
        <p:nvSpPr>
          <p:cNvPr id="18" name="CaixaDeTexto 17"/>
          <p:cNvSpPr txBox="1"/>
          <p:nvPr/>
        </p:nvSpPr>
        <p:spPr>
          <a:xfrm>
            <a:off x="8296835" y="2773951"/>
            <a:ext cx="372483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rgbClr val="0E4582"/>
                </a:solidFill>
              </a:rPr>
              <a:t>Autenticação feita através de padrões como</a:t>
            </a:r>
          </a:p>
          <a:p>
            <a:pPr algn="ctr"/>
            <a:r>
              <a:rPr lang="pt-BR" sz="3600" b="1" dirty="0">
                <a:solidFill>
                  <a:srgbClr val="0E4582"/>
                </a:solidFill>
              </a:rPr>
              <a:t>OAuth2 e </a:t>
            </a:r>
            <a:r>
              <a:rPr lang="pt-BR" sz="3600" b="1" dirty="0" err="1">
                <a:solidFill>
                  <a:srgbClr val="0E4582"/>
                </a:solidFill>
              </a:rPr>
              <a:t>OpenID</a:t>
            </a:r>
            <a:endParaRPr lang="pt-BR" sz="3600" b="1" dirty="0">
              <a:solidFill>
                <a:srgbClr val="0E4582"/>
              </a:solidFill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3677771" y="5220182"/>
            <a:ext cx="827666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2400" b="1" dirty="0">
                <a:solidFill>
                  <a:srgbClr val="0E4582"/>
                </a:solidFill>
              </a:rPr>
              <a:t>Mais detalhes nos cursos de Dominique </a:t>
            </a:r>
            <a:r>
              <a:rPr lang="pt-BR" sz="2400" b="1" dirty="0" err="1">
                <a:solidFill>
                  <a:srgbClr val="0E4582"/>
                </a:solidFill>
              </a:rPr>
              <a:t>Bair</a:t>
            </a:r>
            <a:r>
              <a:rPr lang="pt-BR" sz="2400" b="1" dirty="0">
                <a:solidFill>
                  <a:srgbClr val="0E4582"/>
                </a:solidFill>
              </a:rPr>
              <a:t> em </a:t>
            </a:r>
          </a:p>
          <a:p>
            <a:pPr algn="r"/>
            <a:r>
              <a:rPr lang="pt-BR" sz="3600" b="1" dirty="0">
                <a:solidFill>
                  <a:srgbClr val="FF7900"/>
                </a:solidFill>
              </a:rPr>
              <a:t>pluralsight.com </a:t>
            </a:r>
          </a:p>
        </p:txBody>
      </p:sp>
    </p:spTree>
    <p:extLst>
      <p:ext uri="{BB962C8B-B14F-4D97-AF65-F5344CB8AC3E}">
        <p14:creationId xmlns:p14="http://schemas.microsoft.com/office/powerpoint/2010/main" val="466608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6" grpId="0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6"/>
          <p:cNvSpPr txBox="1">
            <a:spLocks/>
          </p:cNvSpPr>
          <p:nvPr/>
        </p:nvSpPr>
        <p:spPr>
          <a:xfrm>
            <a:off x="779928" y="271851"/>
            <a:ext cx="8229600" cy="114300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b="1" dirty="0">
                <a:solidFill>
                  <a:schemeClr val="bg2"/>
                </a:solidFill>
              </a:rPr>
              <a:t>Asp.net </a:t>
            </a:r>
            <a:r>
              <a:rPr lang="pt-BR" b="1" dirty="0" err="1">
                <a:solidFill>
                  <a:schemeClr val="bg2"/>
                </a:solidFill>
              </a:rPr>
              <a:t>Identity</a:t>
            </a:r>
            <a:endParaRPr lang="pt-BR" b="1" dirty="0">
              <a:solidFill>
                <a:schemeClr val="bg2"/>
              </a:solidFill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779928" y="1652949"/>
            <a:ext cx="10797990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3200" b="1" dirty="0">
                <a:solidFill>
                  <a:schemeClr val="bg1"/>
                </a:solidFill>
              </a:rPr>
              <a:t>Demo: Habilitando autenticação via </a:t>
            </a:r>
            <a:r>
              <a:rPr lang="pt-BR" sz="3200" b="1" dirty="0" err="1">
                <a:solidFill>
                  <a:schemeClr val="bg1"/>
                </a:solidFill>
              </a:rPr>
              <a:t>Third-party</a:t>
            </a:r>
            <a:r>
              <a:rPr lang="pt-BR" sz="3200" b="1" dirty="0">
                <a:solidFill>
                  <a:schemeClr val="bg1"/>
                </a:solidFill>
              </a:rPr>
              <a:t> </a:t>
            </a:r>
            <a:r>
              <a:rPr lang="pt-BR" sz="3200" b="1" dirty="0" err="1">
                <a:solidFill>
                  <a:schemeClr val="bg1"/>
                </a:solidFill>
              </a:rPr>
              <a:t>providers</a:t>
            </a:r>
            <a:r>
              <a:rPr lang="pt-BR" sz="3200" b="1" dirty="0">
                <a:solidFill>
                  <a:schemeClr val="bg1"/>
                </a:solidFill>
              </a:rPr>
              <a:t> (Google) e explorando as </a:t>
            </a:r>
            <a:r>
              <a:rPr lang="pt-BR" sz="3200" b="1" dirty="0" err="1">
                <a:solidFill>
                  <a:schemeClr val="bg1"/>
                </a:solidFill>
              </a:rPr>
              <a:t>claims</a:t>
            </a:r>
            <a:endParaRPr lang="pt-BR" sz="3200" b="1" dirty="0">
              <a:solidFill>
                <a:schemeClr val="bg1"/>
              </a:solidFill>
            </a:endParaRP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3200" b="1" dirty="0">
                <a:solidFill>
                  <a:schemeClr val="bg1"/>
                </a:solidFill>
              </a:rPr>
              <a:t>Criar id do projeto em console.developers.google.com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3200" b="1" dirty="0">
                <a:solidFill>
                  <a:schemeClr val="bg1"/>
                </a:solidFill>
              </a:rPr>
              <a:t>Habilitar </a:t>
            </a:r>
            <a:r>
              <a:rPr lang="pt-BR" sz="3200" b="1" dirty="0" err="1">
                <a:solidFill>
                  <a:schemeClr val="bg1"/>
                </a:solidFill>
              </a:rPr>
              <a:t>apis</a:t>
            </a:r>
            <a:r>
              <a:rPr lang="pt-BR" sz="3200" b="1" dirty="0">
                <a:solidFill>
                  <a:schemeClr val="bg1"/>
                </a:solidFill>
              </a:rPr>
              <a:t> IAM e </a:t>
            </a:r>
            <a:r>
              <a:rPr lang="pt-BR" sz="3200" b="1" dirty="0" err="1">
                <a:solidFill>
                  <a:schemeClr val="bg1"/>
                </a:solidFill>
              </a:rPr>
              <a:t>google</a:t>
            </a:r>
            <a:r>
              <a:rPr lang="pt-BR" sz="3200" b="1" dirty="0">
                <a:solidFill>
                  <a:schemeClr val="bg1"/>
                </a:solidFill>
              </a:rPr>
              <a:t>+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3200" b="1" dirty="0">
                <a:solidFill>
                  <a:schemeClr val="bg1"/>
                </a:solidFill>
              </a:rPr>
              <a:t>Habilitar HTTPS na aplicação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3200" b="1" dirty="0">
                <a:solidFill>
                  <a:schemeClr val="bg1"/>
                </a:solidFill>
              </a:rPr>
              <a:t>Configurar </a:t>
            </a:r>
            <a:r>
              <a:rPr lang="pt-BR" sz="3200" b="1" dirty="0" err="1">
                <a:solidFill>
                  <a:schemeClr val="bg1"/>
                </a:solidFill>
              </a:rPr>
              <a:t>client</a:t>
            </a:r>
            <a:r>
              <a:rPr lang="pt-BR" sz="3200" b="1" dirty="0">
                <a:solidFill>
                  <a:schemeClr val="bg1"/>
                </a:solidFill>
              </a:rPr>
              <a:t> ID e </a:t>
            </a:r>
            <a:r>
              <a:rPr lang="pt-BR" sz="3200" b="1" dirty="0" err="1">
                <a:solidFill>
                  <a:schemeClr val="bg1"/>
                </a:solidFill>
              </a:rPr>
              <a:t>client</a:t>
            </a:r>
            <a:r>
              <a:rPr lang="pt-BR" sz="3200" b="1" dirty="0">
                <a:solidFill>
                  <a:schemeClr val="bg1"/>
                </a:solidFill>
              </a:rPr>
              <a:t> </a:t>
            </a:r>
            <a:r>
              <a:rPr lang="pt-BR" sz="3200" b="1" dirty="0" err="1">
                <a:solidFill>
                  <a:schemeClr val="bg1"/>
                </a:solidFill>
              </a:rPr>
              <a:t>sercret</a:t>
            </a:r>
            <a:r>
              <a:rPr lang="pt-BR" sz="3200" b="1" dirty="0">
                <a:solidFill>
                  <a:schemeClr val="bg1"/>
                </a:solidFill>
              </a:rPr>
              <a:t> no Startup</a:t>
            </a:r>
          </a:p>
        </p:txBody>
      </p:sp>
    </p:spTree>
    <p:extLst>
      <p:ext uri="{BB962C8B-B14F-4D97-AF65-F5344CB8AC3E}">
        <p14:creationId xmlns:p14="http://schemas.microsoft.com/office/powerpoint/2010/main" val="337055076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o 4"/>
          <p:cNvGrpSpPr/>
          <p:nvPr/>
        </p:nvGrpSpPr>
        <p:grpSpPr>
          <a:xfrm>
            <a:off x="3477455" y="-542376"/>
            <a:ext cx="9003869" cy="7909744"/>
            <a:chOff x="3193675" y="-1172997"/>
            <a:chExt cx="9003869" cy="7909744"/>
          </a:xfrm>
          <a:solidFill>
            <a:schemeClr val="accent1">
              <a:lumMod val="75000"/>
            </a:schemeClr>
          </a:solidFill>
        </p:grpSpPr>
        <p:sp>
          <p:nvSpPr>
            <p:cNvPr id="4" name="Elipse 3"/>
            <p:cNvSpPr/>
            <p:nvPr/>
          </p:nvSpPr>
          <p:spPr>
            <a:xfrm>
              <a:off x="3193675" y="712694"/>
              <a:ext cx="3402106" cy="3402106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" name="Elipse 8"/>
            <p:cNvSpPr/>
            <p:nvPr/>
          </p:nvSpPr>
          <p:spPr>
            <a:xfrm>
              <a:off x="9498384" y="3936511"/>
              <a:ext cx="1728843" cy="1728843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" name="Elipse 9"/>
            <p:cNvSpPr/>
            <p:nvPr/>
          </p:nvSpPr>
          <p:spPr>
            <a:xfrm>
              <a:off x="6817887" y="4114800"/>
              <a:ext cx="2621947" cy="2621947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" name="Elipse 10"/>
            <p:cNvSpPr/>
            <p:nvPr/>
          </p:nvSpPr>
          <p:spPr>
            <a:xfrm>
              <a:off x="4989087" y="4323344"/>
              <a:ext cx="1625427" cy="1625427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" name="Elipse 11"/>
            <p:cNvSpPr/>
            <p:nvPr/>
          </p:nvSpPr>
          <p:spPr>
            <a:xfrm>
              <a:off x="7220005" y="-1172997"/>
              <a:ext cx="4977539" cy="497753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6" name="Título 6"/>
          <p:cNvSpPr txBox="1">
            <a:spLocks/>
          </p:cNvSpPr>
          <p:nvPr/>
        </p:nvSpPr>
        <p:spPr>
          <a:xfrm>
            <a:off x="779928" y="271851"/>
            <a:ext cx="8229600" cy="114300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b="1" dirty="0" err="1">
                <a:solidFill>
                  <a:schemeClr val="bg2"/>
                </a:solidFill>
              </a:rPr>
              <a:t>WebAPI</a:t>
            </a:r>
            <a:r>
              <a:rPr lang="pt-BR" b="1" dirty="0">
                <a:solidFill>
                  <a:schemeClr val="bg2"/>
                </a:solidFill>
              </a:rPr>
              <a:t> 2</a:t>
            </a:r>
          </a:p>
        </p:txBody>
      </p:sp>
      <p:sp>
        <p:nvSpPr>
          <p:cNvPr id="7" name="CaixaDeTexto 6"/>
          <p:cNvSpPr txBox="1"/>
          <p:nvPr/>
        </p:nvSpPr>
        <p:spPr>
          <a:xfrm>
            <a:off x="684455" y="1421310"/>
            <a:ext cx="10584179" cy="37394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pt-BR" sz="4800" b="1" dirty="0" err="1">
                <a:solidFill>
                  <a:schemeClr val="bg1"/>
                </a:solidFill>
              </a:rPr>
              <a:t>Routing</a:t>
            </a:r>
            <a:r>
              <a:rPr lang="pt-BR" sz="4800" b="1" dirty="0">
                <a:solidFill>
                  <a:schemeClr val="bg1"/>
                </a:solidFill>
              </a:rPr>
              <a:t> com atributes</a:t>
            </a:r>
          </a:p>
          <a:p>
            <a:pPr marL="342900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pt-BR" sz="4800" b="1" dirty="0">
                <a:solidFill>
                  <a:schemeClr val="bg1"/>
                </a:solidFill>
              </a:rPr>
              <a:t>CORS – Cross </a:t>
            </a:r>
            <a:r>
              <a:rPr lang="pt-BR" sz="4800" b="1" dirty="0" err="1">
                <a:solidFill>
                  <a:schemeClr val="bg1"/>
                </a:solidFill>
              </a:rPr>
              <a:t>Origin</a:t>
            </a:r>
            <a:r>
              <a:rPr lang="pt-BR" sz="4800" b="1" dirty="0">
                <a:solidFill>
                  <a:schemeClr val="bg1"/>
                </a:solidFill>
              </a:rPr>
              <a:t> </a:t>
            </a:r>
            <a:r>
              <a:rPr lang="pt-BR" sz="4800" b="1" dirty="0" err="1">
                <a:solidFill>
                  <a:schemeClr val="bg1"/>
                </a:solidFill>
              </a:rPr>
              <a:t>Resource</a:t>
            </a:r>
            <a:r>
              <a:rPr lang="pt-BR" sz="4800" b="1" dirty="0">
                <a:solidFill>
                  <a:schemeClr val="bg1"/>
                </a:solidFill>
              </a:rPr>
              <a:t> </a:t>
            </a:r>
            <a:r>
              <a:rPr lang="pt-BR" sz="4800" b="1" dirty="0" err="1">
                <a:solidFill>
                  <a:schemeClr val="bg1"/>
                </a:solidFill>
              </a:rPr>
              <a:t>Sharing</a:t>
            </a:r>
            <a:endParaRPr lang="pt-BR" sz="4800" b="1" dirty="0">
              <a:solidFill>
                <a:schemeClr val="bg1"/>
              </a:solidFill>
            </a:endParaRPr>
          </a:p>
          <a:p>
            <a:pPr marL="342900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pt-BR" sz="4800" b="1" dirty="0" err="1">
                <a:solidFill>
                  <a:schemeClr val="bg1"/>
                </a:solidFill>
              </a:rPr>
              <a:t>IHttpResult</a:t>
            </a:r>
            <a:endParaRPr lang="pt-BR" sz="4800" b="1" dirty="0">
              <a:solidFill>
                <a:schemeClr val="bg1"/>
              </a:solidFill>
            </a:endParaRPr>
          </a:p>
          <a:p>
            <a:pPr marL="342900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pt-BR" sz="4800" b="1" dirty="0">
                <a:solidFill>
                  <a:schemeClr val="bg1"/>
                </a:solidFill>
              </a:rPr>
              <a:t>Autenticação de </a:t>
            </a:r>
            <a:r>
              <a:rPr lang="pt-BR" sz="4800" b="1" dirty="0" err="1">
                <a:solidFill>
                  <a:schemeClr val="bg1"/>
                </a:solidFill>
              </a:rPr>
              <a:t>API’s</a:t>
            </a:r>
            <a:endParaRPr lang="pt-BR" sz="4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7479237"/>
      </p:ext>
    </p:extLst>
  </p:cSld>
  <p:clrMapOvr>
    <a:masterClrMapping/>
  </p:clrMapOvr>
  <p:transition spd="slow">
    <p:push/>
  </p:transition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/>
          <p:cNvSpPr/>
          <p:nvPr/>
        </p:nvSpPr>
        <p:spPr>
          <a:xfrm>
            <a:off x="646386" y="2941705"/>
            <a:ext cx="10846677" cy="3175319"/>
          </a:xfrm>
          <a:prstGeom prst="rect">
            <a:avLst/>
          </a:prstGeom>
          <a:solidFill>
            <a:srgbClr val="1566B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Título 6"/>
          <p:cNvSpPr txBox="1">
            <a:spLocks/>
          </p:cNvSpPr>
          <p:nvPr/>
        </p:nvSpPr>
        <p:spPr>
          <a:xfrm>
            <a:off x="779928" y="271851"/>
            <a:ext cx="8229600" cy="114300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b="1" dirty="0" err="1">
                <a:solidFill>
                  <a:schemeClr val="bg2"/>
                </a:solidFill>
              </a:rPr>
              <a:t>WebAPI</a:t>
            </a:r>
            <a:r>
              <a:rPr lang="pt-BR" b="1" dirty="0">
                <a:solidFill>
                  <a:schemeClr val="bg2"/>
                </a:solidFill>
              </a:rPr>
              <a:t> 2</a:t>
            </a:r>
          </a:p>
        </p:txBody>
      </p:sp>
      <p:sp>
        <p:nvSpPr>
          <p:cNvPr id="6" name="CaixaDeTexto 5"/>
          <p:cNvSpPr txBox="1"/>
          <p:nvPr/>
        </p:nvSpPr>
        <p:spPr>
          <a:xfrm>
            <a:off x="779928" y="968284"/>
            <a:ext cx="1037990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sz="2800" b="1" dirty="0">
              <a:solidFill>
                <a:schemeClr val="tx2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pt-BR" sz="2800" b="1" dirty="0">
              <a:solidFill>
                <a:schemeClr val="tx2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pt-BR" sz="2800" b="1" dirty="0">
              <a:solidFill>
                <a:schemeClr val="tx2"/>
              </a:solidFill>
            </a:endParaRPr>
          </a:p>
        </p:txBody>
      </p:sp>
      <p:sp>
        <p:nvSpPr>
          <p:cNvPr id="4" name="CaixaDeTexto 3"/>
          <p:cNvSpPr txBox="1"/>
          <p:nvPr/>
        </p:nvSpPr>
        <p:spPr>
          <a:xfrm>
            <a:off x="779928" y="999816"/>
            <a:ext cx="1037990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chemeClr val="tx2"/>
                </a:solidFill>
              </a:rPr>
              <a:t>Demo: Habilitando a documentação da API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chemeClr val="tx2"/>
                </a:solidFill>
              </a:rPr>
              <a:t>Demo: Criando os </a:t>
            </a:r>
            <a:r>
              <a:rPr lang="pt-BR" sz="2800" b="1" dirty="0" err="1">
                <a:solidFill>
                  <a:schemeClr val="tx2"/>
                </a:solidFill>
              </a:rPr>
              <a:t>models</a:t>
            </a:r>
            <a:r>
              <a:rPr lang="pt-BR" sz="2800" b="1" dirty="0">
                <a:solidFill>
                  <a:schemeClr val="tx2"/>
                </a:solidFill>
              </a:rPr>
              <a:t> da </a:t>
            </a:r>
            <a:r>
              <a:rPr lang="pt-BR" sz="2800" b="1" dirty="0" err="1">
                <a:solidFill>
                  <a:schemeClr val="tx2"/>
                </a:solidFill>
              </a:rPr>
              <a:t>api</a:t>
            </a:r>
            <a:r>
              <a:rPr lang="pt-BR" sz="2800" b="1" dirty="0">
                <a:solidFill>
                  <a:schemeClr val="tx2"/>
                </a:solidFill>
              </a:rPr>
              <a:t> e persistindo no </a:t>
            </a:r>
            <a:r>
              <a:rPr lang="pt-BR" sz="2800" b="1" dirty="0" err="1">
                <a:solidFill>
                  <a:schemeClr val="tx2"/>
                </a:solidFill>
              </a:rPr>
              <a:t>MongoDB</a:t>
            </a:r>
            <a:endParaRPr lang="pt-BR" sz="2800" b="1" dirty="0">
              <a:solidFill>
                <a:schemeClr val="tx2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chemeClr val="tx2"/>
                </a:solidFill>
              </a:rPr>
              <a:t>Demo: Criando </a:t>
            </a:r>
            <a:r>
              <a:rPr lang="pt-BR" sz="2800" b="1" dirty="0" err="1">
                <a:solidFill>
                  <a:schemeClr val="tx2"/>
                </a:solidFill>
              </a:rPr>
              <a:t>action</a:t>
            </a:r>
            <a:r>
              <a:rPr lang="pt-BR" sz="2800" b="1" dirty="0">
                <a:solidFill>
                  <a:schemeClr val="tx2"/>
                </a:solidFill>
              </a:rPr>
              <a:t> para obter por id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chemeClr val="tx2"/>
                </a:solidFill>
              </a:rPr>
              <a:t>Demo: Obtendo coleção agregada com </a:t>
            </a:r>
            <a:r>
              <a:rPr lang="pt-BR" sz="2800" b="1" dirty="0" err="1">
                <a:solidFill>
                  <a:schemeClr val="tx2"/>
                </a:solidFill>
              </a:rPr>
              <a:t>RouteAttributes</a:t>
            </a:r>
            <a:endParaRPr lang="pt-BR" sz="2800" b="1" dirty="0">
              <a:solidFill>
                <a:schemeClr val="tx2"/>
              </a:solidFill>
            </a:endParaRPr>
          </a:p>
        </p:txBody>
      </p:sp>
      <p:graphicFrame>
        <p:nvGraphicFramePr>
          <p:cNvPr id="2" name="Tabel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5151858"/>
              </p:ext>
            </p:extLst>
          </p:nvPr>
        </p:nvGraphicFramePr>
        <p:xfrm>
          <a:off x="887652" y="3204524"/>
          <a:ext cx="10379909" cy="2649680"/>
        </p:xfrm>
        <a:graphic>
          <a:graphicData uri="http://schemas.openxmlformats.org/drawingml/2006/table">
            <a:tbl>
              <a:tblPr>
                <a:tableStyleId>{125E5076-3810-47DD-B79F-674D7AD40C01}</a:tableStyleId>
              </a:tblPr>
              <a:tblGrid>
                <a:gridCol w="45014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784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1210">
                <a:tc>
                  <a:txBody>
                    <a:bodyPr/>
                    <a:lstStyle/>
                    <a:p>
                      <a:pPr lvl="1" algn="l" fontAlgn="b"/>
                      <a:r>
                        <a:rPr lang="en-US" sz="1800" b="1" u="none" strike="noStrike" dirty="0">
                          <a:effectLst/>
                        </a:rPr>
                        <a:t>Route</a:t>
                      </a:r>
                      <a:endParaRPr lang="en-US" sz="18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lvl="1" algn="l" fontAlgn="b"/>
                      <a:r>
                        <a:rPr lang="en-US" sz="1800" b="1" u="none" strike="noStrike" dirty="0">
                          <a:effectLst/>
                        </a:rPr>
                        <a:t>Description</a:t>
                      </a:r>
                      <a:endParaRPr lang="en-US" sz="18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1210">
                <a:tc>
                  <a:txBody>
                    <a:bodyPr/>
                    <a:lstStyle/>
                    <a:p>
                      <a:pPr lvl="1" algn="l" fontAlgn="b"/>
                      <a:r>
                        <a:rPr lang="en-US" sz="1800" u="none" strike="noStrike" dirty="0">
                          <a:effectLst/>
                        </a:rPr>
                        <a:t>[Route("patients/{id}/medications")]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lvl="1" algn="l" fontAlgn="b"/>
                      <a:r>
                        <a:rPr lang="pt-BR" sz="1800" u="none" strike="noStrike" dirty="0">
                          <a:effectLst/>
                        </a:rPr>
                        <a:t>Maior facilidade para obter coleções agregadas</a:t>
                      </a:r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1210">
                <a:tc>
                  <a:txBody>
                    <a:bodyPr/>
                    <a:lstStyle/>
                    <a:p>
                      <a:pPr lvl="1" algn="l" fontAlgn="b"/>
                      <a:r>
                        <a:rPr lang="en-US" sz="1800" u="none" strike="noStrike" dirty="0">
                          <a:effectLst/>
                        </a:rPr>
                        <a:t>[Route("patients/{</a:t>
                      </a:r>
                      <a:r>
                        <a:rPr lang="en-US" sz="1800" u="none" strike="noStrike" dirty="0" err="1">
                          <a:effectLst/>
                        </a:rPr>
                        <a:t>id:int:min</a:t>
                      </a:r>
                      <a:r>
                        <a:rPr lang="en-US" sz="1800" u="none" strike="noStrike" dirty="0">
                          <a:effectLst/>
                        </a:rPr>
                        <a:t>(1)}")]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1" algn="l" fontAlgn="b"/>
                      <a:r>
                        <a:rPr lang="en-US" sz="1800" u="none" strike="noStrike" dirty="0">
                          <a:effectLst/>
                        </a:rPr>
                        <a:t>Constraints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1210">
                <a:tc>
                  <a:txBody>
                    <a:bodyPr/>
                    <a:lstStyle/>
                    <a:p>
                      <a:pPr lvl="1" algn="l" fontAlgn="b"/>
                      <a:r>
                        <a:rPr lang="en-US" sz="1800" u="none" strike="noStrike" dirty="0">
                          <a:effectLst/>
                        </a:rPr>
                        <a:t>[Route("patients/{</a:t>
                      </a:r>
                      <a:r>
                        <a:rPr lang="en-US" sz="1800" u="none" strike="noStrike" dirty="0" err="1">
                          <a:effectLst/>
                        </a:rPr>
                        <a:t>id:int</a:t>
                      </a:r>
                      <a:r>
                        <a:rPr lang="en-US" sz="1800" u="none" strike="noStrike" dirty="0">
                          <a:effectLst/>
                        </a:rPr>
                        <a:t>}")]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lvl="1" algn="l" fontAlgn="ctr"/>
                      <a:r>
                        <a:rPr lang="en-US" sz="1800" u="none" strike="noStrike" dirty="0" err="1">
                          <a:effectLst/>
                        </a:rPr>
                        <a:t>Múltiplas</a:t>
                      </a:r>
                      <a:r>
                        <a:rPr lang="en-US" sz="1800" u="none" strike="noStrike" dirty="0">
                          <a:effectLst/>
                        </a:rPr>
                        <a:t> </a:t>
                      </a:r>
                      <a:r>
                        <a:rPr lang="en-US" sz="1800" u="none" strike="noStrike" dirty="0" err="1">
                          <a:effectLst/>
                        </a:rPr>
                        <a:t>rotas</a:t>
                      </a:r>
                      <a:r>
                        <a:rPr lang="en-US" sz="1800" u="none" strike="noStrike" dirty="0">
                          <a:effectLst/>
                        </a:rPr>
                        <a:t> </a:t>
                      </a:r>
                      <a:r>
                        <a:rPr lang="en-US" sz="1800" u="none" strike="noStrike" dirty="0" err="1">
                          <a:effectLst/>
                        </a:rPr>
                        <a:t>por</a:t>
                      </a:r>
                      <a:r>
                        <a:rPr lang="en-US" sz="1800" u="none" strike="noStrike" dirty="0">
                          <a:effectLst/>
                        </a:rPr>
                        <a:t> action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1210">
                <a:tc>
                  <a:txBody>
                    <a:bodyPr/>
                    <a:lstStyle/>
                    <a:p>
                      <a:pPr lvl="1" algn="l" fontAlgn="b"/>
                      <a:r>
                        <a:rPr lang="en-US" sz="1800" u="none" strike="noStrike" dirty="0">
                          <a:effectLst/>
                        </a:rPr>
                        <a:t>[Route("patients/{</a:t>
                      </a:r>
                      <a:r>
                        <a:rPr lang="en-US" sz="1800" u="none" strike="noStrike" dirty="0" err="1">
                          <a:effectLst/>
                        </a:rPr>
                        <a:t>name:alpha</a:t>
                      </a:r>
                      <a:r>
                        <a:rPr lang="en-US" sz="1800" u="none" strike="noStrike" dirty="0">
                          <a:effectLst/>
                        </a:rPr>
                        <a:t>}")]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1" algn="l" fontAlgn="ctr"/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1210">
                <a:tc>
                  <a:txBody>
                    <a:bodyPr/>
                    <a:lstStyle/>
                    <a:p>
                      <a:pPr lvl="1" algn="l" fontAlgn="b"/>
                      <a:r>
                        <a:rPr lang="en-US" sz="1800" u="none" strike="noStrike" dirty="0">
                          <a:effectLst/>
                        </a:rPr>
                        <a:t>[Route("patients/{id:?}")]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lvl="1" algn="l" fontAlgn="b"/>
                      <a:r>
                        <a:rPr lang="pt-BR" sz="1800" u="none" strike="noStrike" dirty="0">
                          <a:effectLst/>
                        </a:rPr>
                        <a:t>Pode ser aplicada ao </a:t>
                      </a:r>
                      <a:r>
                        <a:rPr lang="pt-BR" sz="1800" u="none" strike="noStrike" dirty="0" err="1">
                          <a:effectLst/>
                        </a:rPr>
                        <a:t>controler</a:t>
                      </a:r>
                      <a:r>
                        <a:rPr lang="pt-BR" sz="1800" u="none" strike="noStrike" dirty="0">
                          <a:effectLst/>
                        </a:rPr>
                        <a:t> todo</a:t>
                      </a:r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1210">
                <a:tc>
                  <a:txBody>
                    <a:bodyPr/>
                    <a:lstStyle/>
                    <a:p>
                      <a:pPr lvl="1" algn="l" fontAlgn="b"/>
                      <a:r>
                        <a:rPr lang="en-US" sz="1800" u="none" strike="noStrike">
                          <a:effectLst/>
                        </a:rPr>
                        <a:t>[RoutePrefix("api/patients")]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1" algn="l" fontAlgn="b"/>
                      <a:r>
                        <a:rPr lang="pt-BR" sz="1800" u="none" strike="noStrike" dirty="0">
                          <a:effectLst/>
                        </a:rPr>
                        <a:t>prefixo para todas as rotas do </a:t>
                      </a:r>
                      <a:r>
                        <a:rPr lang="pt-BR" sz="1800" u="none" strike="noStrike" dirty="0" err="1">
                          <a:effectLst/>
                        </a:rPr>
                        <a:t>controller</a:t>
                      </a:r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1210">
                <a:tc>
                  <a:txBody>
                    <a:bodyPr/>
                    <a:lstStyle/>
                    <a:p>
                      <a:pPr lvl="1" algn="l" fontAlgn="b"/>
                      <a:r>
                        <a:rPr lang="en-US" sz="1800" u="none" strike="noStrike" dirty="0">
                          <a:effectLst/>
                        </a:rPr>
                        <a:t>[</a:t>
                      </a:r>
                      <a:r>
                        <a:rPr lang="en-US" sz="1800" u="none" strike="noStrike" dirty="0" err="1">
                          <a:effectLst/>
                        </a:rPr>
                        <a:t>RouteArea</a:t>
                      </a:r>
                      <a:r>
                        <a:rPr lang="en-US" sz="1800" u="none" strike="noStrike" dirty="0">
                          <a:effectLst/>
                        </a:rPr>
                        <a:t>("Admin")]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lvl="1" algn="l" fontAlgn="b"/>
                      <a:r>
                        <a:rPr lang="en-US" sz="1800" u="none" strike="noStrike" dirty="0" err="1">
                          <a:effectLst/>
                        </a:rPr>
                        <a:t>Atributo</a:t>
                      </a:r>
                      <a:r>
                        <a:rPr lang="en-US" sz="1800" u="none" strike="noStrike" dirty="0">
                          <a:effectLst/>
                        </a:rPr>
                        <a:t> para areas MVC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9373960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6"/>
          <p:cNvSpPr txBox="1">
            <a:spLocks/>
          </p:cNvSpPr>
          <p:nvPr/>
        </p:nvSpPr>
        <p:spPr>
          <a:xfrm>
            <a:off x="779928" y="2779676"/>
            <a:ext cx="8229600" cy="114300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b="1" dirty="0" err="1">
                <a:solidFill>
                  <a:schemeClr val="bg2"/>
                </a:solidFill>
              </a:rPr>
              <a:t>WebAPI</a:t>
            </a:r>
            <a:r>
              <a:rPr lang="pt-BR" b="1" dirty="0">
                <a:solidFill>
                  <a:schemeClr val="bg2"/>
                </a:solidFill>
              </a:rPr>
              <a:t> 2</a:t>
            </a:r>
          </a:p>
        </p:txBody>
      </p:sp>
      <p:sp>
        <p:nvSpPr>
          <p:cNvPr id="6" name="CaixaDeTexto 5"/>
          <p:cNvSpPr txBox="1"/>
          <p:nvPr/>
        </p:nvSpPr>
        <p:spPr>
          <a:xfrm>
            <a:off x="779928" y="968284"/>
            <a:ext cx="1037990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sz="2800" b="1" dirty="0">
              <a:solidFill>
                <a:schemeClr val="tx2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pt-BR" sz="2800" b="1" dirty="0">
              <a:solidFill>
                <a:schemeClr val="tx2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pt-BR" sz="2800" b="1" dirty="0">
              <a:solidFill>
                <a:schemeClr val="tx2"/>
              </a:solidFill>
            </a:endParaRPr>
          </a:p>
        </p:txBody>
      </p:sp>
      <p:sp>
        <p:nvSpPr>
          <p:cNvPr id="4" name="CaixaDeTexto 3"/>
          <p:cNvSpPr txBox="1"/>
          <p:nvPr/>
        </p:nvSpPr>
        <p:spPr>
          <a:xfrm>
            <a:off x="6343602" y="442911"/>
            <a:ext cx="5590896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b="1" dirty="0" err="1">
                <a:solidFill>
                  <a:schemeClr val="bg1"/>
                </a:solidFill>
              </a:rPr>
              <a:t>IHttpActionResult</a:t>
            </a:r>
            <a:r>
              <a:rPr lang="pt-BR" sz="2400" b="1" dirty="0">
                <a:solidFill>
                  <a:schemeClr val="bg1"/>
                </a:solidFill>
              </a:rPr>
              <a:t> similar ao </a:t>
            </a:r>
            <a:r>
              <a:rPr lang="pt-BR" sz="2400" b="1" dirty="0" err="1">
                <a:solidFill>
                  <a:schemeClr val="bg1"/>
                </a:solidFill>
              </a:rPr>
              <a:t>IActionResult</a:t>
            </a:r>
            <a:r>
              <a:rPr lang="pt-BR" sz="2400" b="1" dirty="0">
                <a:solidFill>
                  <a:schemeClr val="bg1"/>
                </a:solidFill>
              </a:rPr>
              <a:t> do MVC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rgbClr val="FFFF66"/>
                </a:solidFill>
              </a:rPr>
              <a:t>Possui </a:t>
            </a:r>
            <a:r>
              <a:rPr lang="pt-BR" sz="2400" b="1" dirty="0" err="1">
                <a:solidFill>
                  <a:srgbClr val="FFFF66"/>
                </a:solidFill>
              </a:rPr>
              <a:t>helpers</a:t>
            </a:r>
            <a:r>
              <a:rPr lang="pt-BR" sz="2400" b="1" dirty="0">
                <a:solidFill>
                  <a:srgbClr val="FFFF66"/>
                </a:solidFill>
              </a:rPr>
              <a:t> para facilitar a criação do objeto de retorno com o código </a:t>
            </a:r>
            <a:r>
              <a:rPr lang="pt-BR" sz="2400" b="1" dirty="0" err="1">
                <a:solidFill>
                  <a:srgbClr val="FFFF66"/>
                </a:solidFill>
              </a:rPr>
              <a:t>http</a:t>
            </a:r>
            <a:r>
              <a:rPr lang="pt-BR" sz="2400" b="1" dirty="0">
                <a:solidFill>
                  <a:srgbClr val="FFFF66"/>
                </a:solidFill>
              </a:rPr>
              <a:t> correto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chemeClr val="bg1"/>
                </a:solidFill>
              </a:rPr>
              <a:t>Escrita mais simples e mais fácil de testar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rgbClr val="FFFF66"/>
                </a:solidFill>
              </a:rPr>
              <a:t>Para criar testes unitários contra os </a:t>
            </a:r>
            <a:r>
              <a:rPr lang="pt-BR" sz="2400" b="1" dirty="0" err="1">
                <a:solidFill>
                  <a:srgbClr val="FFFF66"/>
                </a:solidFill>
              </a:rPr>
              <a:t>controllers</a:t>
            </a:r>
            <a:r>
              <a:rPr lang="pt-BR" sz="2400" b="1" dirty="0">
                <a:solidFill>
                  <a:srgbClr val="FFFF66"/>
                </a:solidFill>
              </a:rPr>
              <a:t> que utilizam </a:t>
            </a:r>
            <a:r>
              <a:rPr lang="pt-BR" sz="2400" b="1" dirty="0" err="1">
                <a:solidFill>
                  <a:srgbClr val="FFFF66"/>
                </a:solidFill>
              </a:rPr>
              <a:t>CreateResponse</a:t>
            </a:r>
            <a:r>
              <a:rPr lang="pt-BR" sz="2400" b="1" dirty="0">
                <a:solidFill>
                  <a:srgbClr val="FFFF66"/>
                </a:solidFill>
              </a:rPr>
              <a:t> é necessário realizar algumas configurações para funcionar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chemeClr val="bg1"/>
                </a:solidFill>
              </a:rPr>
              <a:t>Com </a:t>
            </a:r>
            <a:r>
              <a:rPr lang="pt-BR" sz="2400" b="1" dirty="0" err="1">
                <a:solidFill>
                  <a:schemeClr val="bg1"/>
                </a:solidFill>
              </a:rPr>
              <a:t>IHttpActionResult</a:t>
            </a:r>
            <a:r>
              <a:rPr lang="pt-BR" sz="2400" b="1" dirty="0">
                <a:solidFill>
                  <a:schemeClr val="bg1"/>
                </a:solidFill>
              </a:rPr>
              <a:t> os testes unitários </a:t>
            </a:r>
            <a:r>
              <a:rPr lang="pt-BR" sz="2400" b="1" dirty="0" err="1">
                <a:solidFill>
                  <a:schemeClr val="bg1"/>
                </a:solidFill>
              </a:rPr>
              <a:t>fucnionam</a:t>
            </a:r>
            <a:r>
              <a:rPr lang="pt-BR" sz="2400" b="1" dirty="0">
                <a:solidFill>
                  <a:schemeClr val="bg1"/>
                </a:solidFill>
              </a:rPr>
              <a:t> de maneira semelhante aos testes de </a:t>
            </a:r>
            <a:r>
              <a:rPr lang="pt-BR" sz="2400" b="1" dirty="0" err="1">
                <a:solidFill>
                  <a:schemeClr val="bg1"/>
                </a:solidFill>
              </a:rPr>
              <a:t>controllers</a:t>
            </a:r>
            <a:r>
              <a:rPr lang="pt-BR" sz="2400" b="1" dirty="0">
                <a:solidFill>
                  <a:schemeClr val="bg1"/>
                </a:solidFill>
              </a:rPr>
              <a:t> MVC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rgbClr val="FFFF66"/>
                </a:solidFill>
              </a:rPr>
              <a:t>Demo: </a:t>
            </a:r>
            <a:r>
              <a:rPr lang="pt-BR" sz="2400" b="1" dirty="0" err="1">
                <a:solidFill>
                  <a:srgbClr val="FFFF66"/>
                </a:solidFill>
              </a:rPr>
              <a:t>Refatorando</a:t>
            </a:r>
            <a:r>
              <a:rPr lang="pt-BR" sz="2400" b="1" dirty="0">
                <a:solidFill>
                  <a:srgbClr val="FFFF66"/>
                </a:solidFill>
              </a:rPr>
              <a:t> as </a:t>
            </a:r>
            <a:r>
              <a:rPr lang="pt-BR" sz="2400" b="1" dirty="0" err="1">
                <a:solidFill>
                  <a:srgbClr val="FFFF66"/>
                </a:solidFill>
              </a:rPr>
              <a:t>actions</a:t>
            </a:r>
            <a:endParaRPr lang="pt-BR" sz="2400" b="1" dirty="0">
              <a:solidFill>
                <a:srgbClr val="FFFF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570800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ustom 2">
      <a:dk1>
        <a:srgbClr val="FFFFFF"/>
      </a:dk1>
      <a:lt1>
        <a:sysClr val="window" lastClr="FFFFFF"/>
      </a:lt1>
      <a:dk2>
        <a:srgbClr val="0E4582"/>
      </a:dk2>
      <a:lt2>
        <a:srgbClr val="FC662D"/>
      </a:lt2>
      <a:accent1>
        <a:srgbClr val="1566BF"/>
      </a:accent1>
      <a:accent2>
        <a:srgbClr val="3FABF4"/>
      </a:accent2>
      <a:accent3>
        <a:srgbClr val="6E7073"/>
      </a:accent3>
      <a:accent4>
        <a:srgbClr val="17B28A"/>
      </a:accent4>
      <a:accent5>
        <a:srgbClr val="91CD08"/>
      </a:accent5>
      <a:accent6>
        <a:srgbClr val="6DC5FE"/>
      </a:accent6>
      <a:hlink>
        <a:srgbClr val="34984C"/>
      </a:hlink>
      <a:folHlink>
        <a:srgbClr val="818386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85000"/>
          </a:schemeClr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13236</TotalTime>
  <Words>4793</Words>
  <Application>Microsoft Office PowerPoint</Application>
  <PresentationFormat>Widescreen</PresentationFormat>
  <Paragraphs>931</Paragraphs>
  <Slides>107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107</vt:i4>
      </vt:variant>
    </vt:vector>
  </HeadingPairs>
  <TitlesOfParts>
    <vt:vector size="113" baseType="lpstr">
      <vt:lpstr>Arial</vt:lpstr>
      <vt:lpstr>Calibri</vt:lpstr>
      <vt:lpstr>Courier 10 Pitch</vt:lpstr>
      <vt:lpstr>Courier New</vt:lpstr>
      <vt:lpstr>Verdana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Turning Experiences into value</dc:title>
  <dc:creator>Dante.Minucci@atento.com</dc:creator>
  <cp:lastModifiedBy>Raphael Carubbi Neto</cp:lastModifiedBy>
  <cp:revision>679</cp:revision>
  <dcterms:created xsi:type="dcterms:W3CDTF">2014-12-16T02:22:31Z</dcterms:created>
  <dcterms:modified xsi:type="dcterms:W3CDTF">2019-08-01T20:46:14Z</dcterms:modified>
</cp:coreProperties>
</file>